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tags/tag15.xml" ContentType="application/vnd.openxmlformats-officedocument.presentationml.tags+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tags/tag19.xml" ContentType="application/vnd.openxmlformats-officedocument.presentationml.tags+xml"/>
  <Override PartName="/ppt/notesSlides/notesSlide21.xml" ContentType="application/vnd.openxmlformats-officedocument.presentationml.notesSlide+xml"/>
  <Override PartName="/ppt/tags/tag20.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4" r:id="rId2"/>
    <p:sldId id="260" r:id="rId3"/>
    <p:sldId id="261" r:id="rId4"/>
    <p:sldId id="258" r:id="rId5"/>
    <p:sldId id="262" r:id="rId6"/>
    <p:sldId id="267" r:id="rId7"/>
    <p:sldId id="268" r:id="rId8"/>
    <p:sldId id="269" r:id="rId9"/>
    <p:sldId id="273" r:id="rId10"/>
    <p:sldId id="274" r:id="rId11"/>
    <p:sldId id="263" r:id="rId12"/>
    <p:sldId id="259" r:id="rId13"/>
    <p:sldId id="275" r:id="rId14"/>
    <p:sldId id="276" r:id="rId15"/>
    <p:sldId id="277" r:id="rId16"/>
    <p:sldId id="278" r:id="rId17"/>
    <p:sldId id="264" r:id="rId18"/>
    <p:sldId id="279" r:id="rId19"/>
    <p:sldId id="281" r:id="rId20"/>
    <p:sldId id="282" r:id="rId21"/>
    <p:sldId id="283" r:id="rId22"/>
    <p:sldId id="265" r:id="rId23"/>
    <p:sldId id="287" r:id="rId24"/>
    <p:sldId id="286"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100" autoAdjust="0"/>
    <p:restoredTop sz="94660"/>
  </p:normalViewPr>
  <p:slideViewPr>
    <p:cSldViewPr snapToGrid="0">
      <p:cViewPr varScale="1">
        <p:scale>
          <a:sx n="66" d="100"/>
          <a:sy n="66" d="100"/>
        </p:scale>
        <p:origin x="58" y="322"/>
      </p:cViewPr>
      <p:guideLst/>
    </p:cSldViewPr>
  </p:slideViewPr>
  <p:notesTextViewPr>
    <p:cViewPr>
      <p:scale>
        <a:sx n="1" d="1"/>
        <a:sy n="1" d="1"/>
      </p:scale>
      <p:origin x="0" y="0"/>
    </p:cViewPr>
  </p:notesTextViewPr>
  <p:notesViewPr>
    <p:cSldViewPr snapToGrid="0">
      <p:cViewPr varScale="1">
        <p:scale>
          <a:sx n="61" d="100"/>
          <a:sy n="61" d="100"/>
        </p:scale>
        <p:origin x="2851" y="4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29AE3407-18AF-4679-A6BD-D820221E36F4}" type="datetimeFigureOut">
              <a:rPr lang="en-US" smtClean="0"/>
              <a:t>8/9/2022</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A3AD2C37-73ED-4BFB-AF0A-AB75A1D22250}" type="slidenum">
              <a:rPr lang="en-US" smtClean="0"/>
              <a:t>‹#›</a:t>
            </a:fld>
            <a:endParaRPr lang="en-US"/>
          </a:p>
        </p:txBody>
      </p:sp>
    </p:spTree>
    <p:extLst>
      <p:ext uri="{BB962C8B-B14F-4D97-AF65-F5344CB8AC3E}">
        <p14:creationId xmlns:p14="http://schemas.microsoft.com/office/powerpoint/2010/main" val="2311629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AD2C37-73ED-4BFB-AF0A-AB75A1D22250}" type="slidenum">
              <a:rPr lang="en-US" smtClean="0"/>
              <a:t>1</a:t>
            </a:fld>
            <a:endParaRPr lang="en-US"/>
          </a:p>
        </p:txBody>
      </p:sp>
    </p:spTree>
    <p:extLst>
      <p:ext uri="{BB962C8B-B14F-4D97-AF65-F5344CB8AC3E}">
        <p14:creationId xmlns:p14="http://schemas.microsoft.com/office/powerpoint/2010/main" val="2664551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AD2C37-73ED-4BFB-AF0A-AB75A1D22250}" type="slidenum">
              <a:rPr lang="en-US" smtClean="0"/>
              <a:t>2</a:t>
            </a:fld>
            <a:endParaRPr lang="en-US"/>
          </a:p>
        </p:txBody>
      </p:sp>
    </p:spTree>
    <p:extLst>
      <p:ext uri="{BB962C8B-B14F-4D97-AF65-F5344CB8AC3E}">
        <p14:creationId xmlns:p14="http://schemas.microsoft.com/office/powerpoint/2010/main" val="210926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1237"/>
              </a:spcAft>
            </a:pPr>
            <a:r>
              <a:rPr lang="en-US" sz="19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“The Mission of the Sons of the American Revolution is to celebrate America’s 250th anniversary with Patriotic, Historical and Educational programs which raise the awareness of Americans about our past and help strengthen our democracy.”</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1237"/>
              </a:spcAft>
            </a:pPr>
            <a:r>
              <a:rPr lang="en-US" dirty="0">
                <a:effectLst/>
                <a:ea typeface="Calibri" panose="020F0502020204030204" pitchFamily="34" charset="0"/>
              </a:rPr>
              <a:t> </a:t>
            </a: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3</a:t>
            </a:fld>
            <a:endParaRPr lang="en-US"/>
          </a:p>
        </p:txBody>
      </p:sp>
    </p:spTree>
    <p:extLst>
      <p:ext uri="{BB962C8B-B14F-4D97-AF65-F5344CB8AC3E}">
        <p14:creationId xmlns:p14="http://schemas.microsoft.com/office/powerpoint/2010/main" val="2758943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The SAR works on the national, state, and local levels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To promote recognition of the 250th Anniversary</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To commemorate important events and persons of the Revolution</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To celebrate the 250th Anniversary of the Signing of the Declaration of Independence</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and To celebrate the American Revolution and the establishment of the United States through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Patriotic, Historical and Educational programs.</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4</a:t>
            </a:fld>
            <a:endParaRPr lang="en-US"/>
          </a:p>
        </p:txBody>
      </p:sp>
    </p:spTree>
    <p:extLst>
      <p:ext uri="{BB962C8B-B14F-4D97-AF65-F5344CB8AC3E}">
        <p14:creationId xmlns:p14="http://schemas.microsoft.com/office/powerpoint/2010/main" val="1915707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Our first goal is to raise the awareness of the Sons of the American Revolution as a Patriotic Organization and Reenergize America’s Sense of Patriotism. </a:t>
            </a:r>
            <a:endParaRPr lang="en-US" sz="1900" dirty="0">
              <a:latin typeface="Times New Roman" panose="02020603050405020304" pitchFamily="18" charset="0"/>
              <a:ea typeface="Times New Roman" panose="02020603050405020304" pitchFamily="18" charset="0"/>
            </a:endParaRPr>
          </a:p>
          <a:p>
            <a:r>
              <a:rPr lang="en-US" sz="1900" b="1" dirty="0">
                <a:solidFill>
                  <a:srgbClr val="FF0000"/>
                </a:solidFill>
                <a:latin typeface="Calibri" panose="020F0502020204030204" pitchFamily="34" charset="0"/>
                <a:ea typeface="Times New Roman" panose="02020603050405020304" pitchFamily="18" charset="0"/>
              </a:rPr>
              <a:t> </a:t>
            </a:r>
            <a:endParaRPr lang="en-US" sz="1900" dirty="0">
              <a:latin typeface="Times New Roman" panose="02020603050405020304" pitchFamily="18" charset="0"/>
              <a:ea typeface="Times New Roman" panose="02020603050405020304" pitchFamily="18" charset="0"/>
            </a:endParaRPr>
          </a:p>
          <a:p>
            <a:r>
              <a:rPr lang="en-US" sz="1900" b="1" dirty="0">
                <a:solidFill>
                  <a:srgbClr val="FF0000"/>
                </a:solidFill>
                <a:latin typeface="Calibri" panose="020F0502020204030204" pitchFamily="34" charset="0"/>
                <a:ea typeface="Times New Roman" panose="02020603050405020304" pitchFamily="18" charset="0"/>
              </a:rPr>
              <a:t>Our patriotic programs</a:t>
            </a:r>
            <a:r>
              <a:rPr lang="en-US" sz="1900" dirty="0">
                <a:solidFill>
                  <a:srgbClr val="FF0000"/>
                </a:solidFill>
                <a:latin typeface="Calibri" panose="020F0502020204030204" pitchFamily="34" charset="0"/>
                <a:ea typeface="Times New Roman" panose="02020603050405020304" pitchFamily="18" charset="0"/>
              </a:rPr>
              <a:t> can be as simple as a wreath laying at the tomb of a revolutionary veteran or as</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elaborate as creating a community-wide Flag Day Celebration, involving elected officials, citizen leaders, DAR members, Scouts, and other members of the community.</a:t>
            </a:r>
            <a:endParaRPr lang="en-US" sz="1900" dirty="0">
              <a:latin typeface="Times New Roman" panose="02020603050405020304" pitchFamily="18" charset="0"/>
              <a:ea typeface="Times New Roman" panose="02020603050405020304" pitchFamily="18" charset="0"/>
            </a:endParaRPr>
          </a:p>
          <a:p>
            <a:r>
              <a:rPr lang="en-US" dirty="0">
                <a:solidFill>
                  <a:srgbClr val="000000"/>
                </a:solidFill>
                <a:effectLst/>
                <a:ea typeface="Calibri" panose="020F0502020204030204" pitchFamily="34" charset="0"/>
              </a:rPr>
              <a:t>.</a:t>
            </a:r>
            <a:endParaRPr lang="en-US" dirty="0">
              <a:effectLst/>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5</a:t>
            </a:fld>
            <a:endParaRPr lang="en-US"/>
          </a:p>
        </p:txBody>
      </p:sp>
    </p:spTree>
    <p:extLst>
      <p:ext uri="{BB962C8B-B14F-4D97-AF65-F5344CB8AC3E}">
        <p14:creationId xmlns:p14="http://schemas.microsoft.com/office/powerpoint/2010/main" val="28428133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You often see SAR Color Guard Participation in community events such as:</a:t>
            </a:r>
            <a:endParaRPr lang="en-US" sz="1900" dirty="0">
              <a:latin typeface="Times New Roman" panose="02020603050405020304" pitchFamily="18" charset="0"/>
              <a:ea typeface="Times New Roman" panose="02020603050405020304" pitchFamily="18" charset="0"/>
            </a:endParaRPr>
          </a:p>
          <a:p>
            <a:pPr marL="353358" indent="-353358">
              <a:buFont typeface="Symbol" panose="05050102010706020507" pitchFamily="18" charset="2"/>
              <a:buChar char=""/>
            </a:pPr>
            <a:r>
              <a:rPr lang="en-US" sz="1900" dirty="0">
                <a:solidFill>
                  <a:srgbClr val="FF0000"/>
                </a:solidFill>
                <a:latin typeface="Calibri" panose="020F0502020204030204" pitchFamily="34" charset="0"/>
                <a:ea typeface="Times New Roman" panose="02020603050405020304" pitchFamily="18" charset="0"/>
              </a:rPr>
              <a:t>4th of July parades and celebrations</a:t>
            </a:r>
            <a:endParaRPr lang="en-US" sz="1900" dirty="0">
              <a:latin typeface="Times New Roman" panose="02020603050405020304" pitchFamily="18" charset="0"/>
              <a:ea typeface="Times New Roman" panose="02020603050405020304" pitchFamily="18" charset="0"/>
            </a:endParaRPr>
          </a:p>
          <a:p>
            <a:pPr marL="353358" indent="-353358">
              <a:buFont typeface="Symbol" panose="05050102010706020507" pitchFamily="18" charset="2"/>
              <a:buChar char=""/>
            </a:pPr>
            <a:r>
              <a:rPr lang="en-US" sz="1900" dirty="0">
                <a:solidFill>
                  <a:srgbClr val="FF0000"/>
                </a:solidFill>
                <a:latin typeface="Calibri" panose="020F0502020204030204" pitchFamily="34" charset="0"/>
                <a:ea typeface="Times New Roman" panose="02020603050405020304" pitchFamily="18" charset="0"/>
              </a:rPr>
              <a:t>Veterans Day ceremonies and recognition of veterans</a:t>
            </a:r>
            <a:endParaRPr lang="en-US" sz="1900" dirty="0">
              <a:latin typeface="Times New Roman" panose="02020603050405020304" pitchFamily="18" charset="0"/>
              <a:ea typeface="Times New Roman" panose="02020603050405020304" pitchFamily="18" charset="0"/>
            </a:endParaRPr>
          </a:p>
          <a:p>
            <a:pPr marL="353358" indent="-353358">
              <a:buFont typeface="Symbol" panose="05050102010706020507" pitchFamily="18" charset="2"/>
              <a:buChar char=""/>
            </a:pPr>
            <a:r>
              <a:rPr lang="en-US" sz="1900" dirty="0">
                <a:solidFill>
                  <a:srgbClr val="FF0000"/>
                </a:solidFill>
                <a:latin typeface="Calibri" panose="020F0502020204030204" pitchFamily="34" charset="0"/>
                <a:ea typeface="Times New Roman" panose="02020603050405020304" pitchFamily="18" charset="0"/>
              </a:rPr>
              <a:t>Flag Day community celebrations and flag history presentations</a:t>
            </a:r>
            <a:endParaRPr lang="en-US" sz="1900" dirty="0">
              <a:latin typeface="Times New Roman" panose="02020603050405020304" pitchFamily="18" charset="0"/>
              <a:ea typeface="Times New Roman" panose="02020603050405020304" pitchFamily="18" charset="0"/>
            </a:endParaRPr>
          </a:p>
          <a:p>
            <a:pPr marL="353358" indent="-353358">
              <a:buFont typeface="Symbol" panose="05050102010706020507" pitchFamily="18" charset="2"/>
              <a:buChar char=""/>
            </a:pPr>
            <a:r>
              <a:rPr lang="en-US" sz="1900" dirty="0">
                <a:solidFill>
                  <a:srgbClr val="FF0000"/>
                </a:solidFill>
                <a:latin typeface="Calibri" panose="020F0502020204030204" pitchFamily="34" charset="0"/>
                <a:ea typeface="Times New Roman" panose="02020603050405020304" pitchFamily="18" charset="0"/>
              </a:rPr>
              <a:t>Patriots Day celebrations can be simple or complex including small gatherings of students or community wide celebrations.</a:t>
            </a:r>
            <a:endParaRPr lang="en-US" sz="1900" dirty="0">
              <a:latin typeface="Times New Roman" panose="02020603050405020304" pitchFamily="18" charset="0"/>
              <a:ea typeface="Times New Roman" panose="02020603050405020304" pitchFamily="18" charset="0"/>
            </a:endParaRPr>
          </a:p>
          <a:p>
            <a:pPr marL="353358" indent="-353358">
              <a:buFont typeface="Symbol" panose="05050102010706020507" pitchFamily="18" charset="2"/>
              <a:buChar char=""/>
            </a:pPr>
            <a:r>
              <a:rPr lang="en-US" sz="1900" dirty="0">
                <a:solidFill>
                  <a:srgbClr val="FF0000"/>
                </a:solidFill>
                <a:latin typeface="Calibri" panose="020F0502020204030204" pitchFamily="34" charset="0"/>
                <a:ea typeface="Times New Roman" panose="02020603050405020304" pitchFamily="18" charset="0"/>
              </a:rPr>
              <a:t>Yorktown Day is a great opportunity to discuss the surrender of Cornwallis and the next chapter in forming a new nation.</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6</a:t>
            </a:fld>
            <a:endParaRPr lang="en-US"/>
          </a:p>
        </p:txBody>
      </p:sp>
    </p:spTree>
    <p:extLst>
      <p:ext uri="{BB962C8B-B14F-4D97-AF65-F5344CB8AC3E}">
        <p14:creationId xmlns:p14="http://schemas.microsoft.com/office/powerpoint/2010/main" val="2478280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3"/>
            <a:ext cx="5681980" cy="4625914"/>
          </a:xfrm>
        </p:spPr>
        <p:txBody>
          <a:bodyPr/>
          <a:lstStyle/>
          <a:p>
            <a:r>
              <a:rPr lang="en-US" sz="1900" dirty="0">
                <a:solidFill>
                  <a:srgbClr val="FF0000"/>
                </a:solidFill>
                <a:latin typeface="Calibri" panose="020F0502020204030204" pitchFamily="34" charset="0"/>
                <a:ea typeface="Calibri" panose="020F0502020204030204" pitchFamily="34" charset="0"/>
                <a:cs typeface="Times New Roman" panose="02020603050405020304" pitchFamily="18" charset="0"/>
              </a:rPr>
              <a:t>SAR Compatriots mark Wreaths Across America each December on National Wreaths Across America Day. The mission to Remember, Honor and Teach is carried out by coordinating wreath-laying ceremonies at Arlington National Cemetery, as well as at more than 2,500 additional locations in all 50 U.S. states, at sea and abroad.</a:t>
            </a:r>
          </a:p>
          <a:p>
            <a:endParaRPr lang="en-US" sz="1900" dirty="0">
              <a:solidFill>
                <a:srgbClr val="FF0000"/>
              </a:solidFill>
              <a:latin typeface="Calibri" panose="020F0502020204030204" pitchFamily="34"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Many SAR chapters or their members sponsor a veterans’ wreath at a nearby cemetery, volunteering time to place wreaths or donating to a local sponsorship group.</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Calibri" panose="020F0502020204030204" pitchFamily="34" charset="0"/>
              </a:rPr>
              <a:t>Most SAR Chapters have a Wreaths Across America Ceremony to honor those who have served their country.</a:t>
            </a:r>
            <a:endParaRPr lang="en-US" sz="19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7</a:t>
            </a:fld>
            <a:endParaRPr lang="en-US"/>
          </a:p>
        </p:txBody>
      </p:sp>
    </p:spTree>
    <p:extLst>
      <p:ext uri="{BB962C8B-B14F-4D97-AF65-F5344CB8AC3E}">
        <p14:creationId xmlns:p14="http://schemas.microsoft.com/office/powerpoint/2010/main" val="2945655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3"/>
            <a:ext cx="5681980" cy="4188643"/>
          </a:xfrm>
        </p:spPr>
        <p:txBody>
          <a:bodyPr/>
          <a:lstStyle/>
          <a:p>
            <a:r>
              <a:rPr lang="en-US" sz="1900" dirty="0">
                <a:solidFill>
                  <a:srgbClr val="FF0000"/>
                </a:solidFill>
                <a:latin typeface="Calibri" panose="020F0502020204030204" pitchFamily="34" charset="0"/>
                <a:ea typeface="Times New Roman" panose="02020603050405020304" pitchFamily="18" charset="0"/>
              </a:rPr>
              <a:t>When flags become worn, torn, or faded and they are no longer serviceable, it is recommended that they be permanently retired.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Unserviceable flags should not be reused or recycled but destroyed in a dignified manner in an appropriate Flag Retirement Ceremony.</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The Sons of the American Revolution carry out many local flag retirement ceremonies throughout the year, most notably on Flag Day, June 14. These ceremonies often consist of uniformed color guards, colonial music, and collaboration with other community organizations to render final honors to a well-worn emblem of our nation's history.</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8</a:t>
            </a:fld>
            <a:endParaRPr lang="en-US"/>
          </a:p>
        </p:txBody>
      </p:sp>
    </p:spTree>
    <p:extLst>
      <p:ext uri="{BB962C8B-B14F-4D97-AF65-F5344CB8AC3E}">
        <p14:creationId xmlns:p14="http://schemas.microsoft.com/office/powerpoint/2010/main" val="2456313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One way that the SAR honors our veterans is through support of the Honor Flights program which honors World War Two, Korean War and Vietnam era veterans for their service and sacrifice by providing them with a sponsored trip to Washington D.C. While they are there, they are given the full VIP treatment as they visit the various sites in and around the city.  On the top of the itinerary, is a visit to each of the various veteran’s memorials for </a:t>
            </a:r>
            <a:r>
              <a:rPr lang="en-US" sz="1900" dirty="0">
                <a:solidFill>
                  <a:srgbClr val="FF0000"/>
                </a:solidFill>
                <a:latin typeface="Calibri" panose="020F0502020204030204" pitchFamily="34" charset="0"/>
                <a:ea typeface="Calibri" panose="020F0502020204030204" pitchFamily="34" charset="0"/>
              </a:rPr>
              <a:t>memorials for the Army, Navy, Air Force, Marines, and Coast Guard </a:t>
            </a:r>
            <a:r>
              <a:rPr lang="en-US" sz="1900" dirty="0">
                <a:solidFill>
                  <a:srgbClr val="FF0000"/>
                </a:solidFill>
                <a:latin typeface="Calibri" panose="020F0502020204030204" pitchFamily="34" charset="0"/>
                <a:ea typeface="Times New Roman" panose="02020603050405020304" pitchFamily="18" charset="0"/>
              </a:rPr>
              <a:t>to pay their respects to their fallen comrades.</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9</a:t>
            </a:fld>
            <a:endParaRPr lang="en-US"/>
          </a:p>
        </p:txBody>
      </p:sp>
    </p:spTree>
    <p:extLst>
      <p:ext uri="{BB962C8B-B14F-4D97-AF65-F5344CB8AC3E}">
        <p14:creationId xmlns:p14="http://schemas.microsoft.com/office/powerpoint/2010/main" val="2591002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The Patriot Sons and Daughters program is an opportunity to celebrate the lives of our Patriot Ancestors while recognizing one of their children or</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grandchildren who are buried in your area.  Many times these individuals are the early settlers to your region and become community leaders, such as </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teachers, preachers, political officials and leading businessmen and women.  Honoring these Patriot Sons and Daughters is another way of bringing</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Calibri" panose="020F0502020204030204" pitchFamily="34" charset="0"/>
              </a:rPr>
              <a:t>home our connection to our founding fathers.</a:t>
            </a:r>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10</a:t>
            </a:fld>
            <a:endParaRPr lang="en-US"/>
          </a:p>
        </p:txBody>
      </p:sp>
    </p:spTree>
    <p:extLst>
      <p:ext uri="{BB962C8B-B14F-4D97-AF65-F5344CB8AC3E}">
        <p14:creationId xmlns:p14="http://schemas.microsoft.com/office/powerpoint/2010/main" val="41891893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Our Second goal is to promote</a:t>
            </a:r>
            <a:r>
              <a:rPr lang="en-US" sz="1900" b="1" dirty="0">
                <a:solidFill>
                  <a:srgbClr val="FF0000"/>
                </a:solidFill>
                <a:latin typeface="Calibri" panose="020F0502020204030204" pitchFamily="34" charset="0"/>
                <a:ea typeface="Times New Roman" panose="02020603050405020304" pitchFamily="18" charset="0"/>
              </a:rPr>
              <a:t> Historical Programs</a:t>
            </a:r>
            <a:r>
              <a:rPr lang="en-US" sz="1900" dirty="0">
                <a:solidFill>
                  <a:srgbClr val="FF0000"/>
                </a:solidFill>
                <a:latin typeface="Calibri" panose="020F0502020204030204" pitchFamily="34" charset="0"/>
                <a:ea typeface="Times New Roman" panose="02020603050405020304" pitchFamily="18" charset="0"/>
              </a:rPr>
              <a:t> which may include the recognition of historic homes, burial sites, forts, or citizens of</a:t>
            </a:r>
            <a:r>
              <a:rPr lang="en-US" sz="1900" dirty="0">
                <a:latin typeface="Times New Roman" panose="02020603050405020304" pitchFamily="18" charset="0"/>
                <a:ea typeface="Times New Roman" panose="02020603050405020304" pitchFamily="18" charset="0"/>
              </a:rPr>
              <a:t> </a:t>
            </a:r>
            <a:r>
              <a:rPr lang="en-US" sz="1900" dirty="0">
                <a:solidFill>
                  <a:srgbClr val="FF0000"/>
                </a:solidFill>
                <a:latin typeface="Calibri" panose="020F0502020204030204" pitchFamily="34" charset="0"/>
                <a:ea typeface="Times New Roman" panose="02020603050405020304" pitchFamily="18" charset="0"/>
              </a:rPr>
              <a:t>prominence who have some relation to the American Revolution or other historic periods.  It is important for the SAR to offer historical programs to </a:t>
            </a:r>
            <a:r>
              <a:rPr lang="en-US" sz="1900" dirty="0">
                <a:latin typeface="Times New Roman" panose="02020603050405020304" pitchFamily="18" charset="0"/>
                <a:ea typeface="Times New Roman" panose="02020603050405020304" pitchFamily="18" charset="0"/>
              </a:rPr>
              <a:t> </a:t>
            </a:r>
            <a:r>
              <a:rPr lang="en-US" sz="1900" dirty="0">
                <a:solidFill>
                  <a:srgbClr val="FF0000"/>
                </a:solidFill>
                <a:latin typeface="Calibri" panose="020F0502020204030204" pitchFamily="34" charset="0"/>
                <a:ea typeface="Calibri" panose="020F0502020204030204" pitchFamily="34" charset="0"/>
                <a:cs typeface="Times New Roman" panose="02020603050405020304" pitchFamily="18" charset="0"/>
              </a:rPr>
              <a:t>students and the community in general, as schools place less emphasis on Revolutionary History.</a:t>
            </a:r>
            <a:endParaRPr lang="en-US" sz="1900"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11</a:t>
            </a:fld>
            <a:endParaRPr lang="en-US"/>
          </a:p>
        </p:txBody>
      </p:sp>
    </p:spTree>
    <p:extLst>
      <p:ext uri="{BB962C8B-B14F-4D97-AF65-F5344CB8AC3E}">
        <p14:creationId xmlns:p14="http://schemas.microsoft.com/office/powerpoint/2010/main" val="935334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4047172"/>
          </a:xfrm>
        </p:spPr>
        <p:txBody>
          <a:bodyPr/>
          <a:lstStyle/>
          <a:p>
            <a:r>
              <a:rPr lang="en-US" sz="1600" dirty="0">
                <a:solidFill>
                  <a:srgbClr val="FF0000"/>
                </a:solidFill>
                <a:latin typeface="Calibri" panose="020F0502020204030204" pitchFamily="34" charset="0"/>
                <a:ea typeface="Times New Roman" panose="02020603050405020304" pitchFamily="18" charset="0"/>
              </a:rPr>
              <a:t>The SAR supports Flag Day across America.  On June 14, 1777, the Continental Congress passed a resolution adopting a flag for our new Nation.  </a:t>
            </a:r>
            <a:endParaRPr lang="en-US" sz="1600" dirty="0">
              <a:latin typeface="Times New Roman" panose="02020603050405020304" pitchFamily="18" charset="0"/>
              <a:ea typeface="Times New Roman" panose="02020603050405020304" pitchFamily="18" charset="0"/>
            </a:endParaRPr>
          </a:p>
          <a:p>
            <a:r>
              <a:rPr lang="en-US" sz="1600" dirty="0">
                <a:solidFill>
                  <a:srgbClr val="FF0000"/>
                </a:solidFill>
                <a:latin typeface="Calibri" panose="020F0502020204030204" pitchFamily="34" charset="0"/>
                <a:ea typeface="Times New Roman" panose="02020603050405020304" pitchFamily="18" charset="0"/>
              </a:rPr>
              <a:t> </a:t>
            </a:r>
            <a:endParaRPr lang="en-US" sz="1600" dirty="0">
              <a:latin typeface="Times New Roman" panose="02020603050405020304" pitchFamily="18" charset="0"/>
              <a:ea typeface="Times New Roman" panose="02020603050405020304" pitchFamily="18" charset="0"/>
            </a:endParaRPr>
          </a:p>
          <a:p>
            <a:r>
              <a:rPr lang="en-US" sz="1600" dirty="0">
                <a:solidFill>
                  <a:srgbClr val="FF0000"/>
                </a:solidFill>
                <a:latin typeface="Calibri" panose="020F0502020204030204" pitchFamily="34" charset="0"/>
                <a:ea typeface="Times New Roman" panose="02020603050405020304" pitchFamily="18" charset="0"/>
              </a:rPr>
              <a:t>This resolution specified 13 alternating red and white stripes with 13 stars on a blue field.  The stars represented the colonies that declared independence, and in the years since our founding, they have grown into 50 United States which comprise our great country today.  For centuries, mariners looked to the stars to guide them across the seas, just as Americans and people across the globe look to our flag as a guiding symbol of freedom, opportunity, and hope.  On Flag Day and during National Flag Week, the SAR honors the journey of progress represented in our banner and pays tribute to the inspiration it gives Americans at home and abroad.</a:t>
            </a:r>
            <a:endParaRPr lang="en-US" sz="16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12</a:t>
            </a:fld>
            <a:endParaRPr lang="en-US"/>
          </a:p>
        </p:txBody>
      </p:sp>
    </p:spTree>
    <p:extLst>
      <p:ext uri="{BB962C8B-B14F-4D97-AF65-F5344CB8AC3E}">
        <p14:creationId xmlns:p14="http://schemas.microsoft.com/office/powerpoint/2010/main" val="476025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4137198"/>
          </a:xfrm>
        </p:spPr>
        <p:txBody>
          <a:bodyPr/>
          <a:lstStyle/>
          <a:p>
            <a:r>
              <a:rPr lang="en-US" sz="1900" dirty="0">
                <a:solidFill>
                  <a:srgbClr val="FF0000"/>
                </a:solidFill>
                <a:latin typeface="Calibri" panose="020F0502020204030204" pitchFamily="34" charset="0"/>
                <a:ea typeface="Times New Roman" panose="02020603050405020304" pitchFamily="18" charset="0"/>
                <a:cs typeface="Calibri" panose="020F0502020204030204" pitchFamily="34" charset="0"/>
              </a:rPr>
              <a:t>The Sons of the American Revolution have chosen the </a:t>
            </a:r>
            <a:r>
              <a:rPr lang="en-US" sz="19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Our Patriots Program</a:t>
            </a:r>
            <a:r>
              <a:rPr lang="en-US" sz="1900" dirty="0">
                <a:solidFill>
                  <a:srgbClr val="FF0000"/>
                </a:solidFill>
                <a:latin typeface="Calibri" panose="020F0502020204030204" pitchFamily="34" charset="0"/>
                <a:ea typeface="Times New Roman" panose="02020603050405020304" pitchFamily="18" charset="0"/>
                <a:cs typeface="Calibri" panose="020F0502020204030204" pitchFamily="34" charset="0"/>
              </a:rPr>
              <a:t> as an ideal way to interact with other lineage societies, archives and community groups who have an interest in collecting information on the early founders of their area and </a:t>
            </a:r>
            <a:r>
              <a:rPr lang="en-US" sz="19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their connection to their Patriot Ancestors.  </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endParaRPr lang="en-US" sz="1900" dirty="0">
              <a:latin typeface="Calibri" panose="020F0502020204030204" pitchFamily="34" charset="0"/>
              <a:ea typeface="Times New Roman" panose="02020603050405020304" pitchFamily="18" charset="0"/>
              <a:cs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Revolutionary War veterans and their descendants are buried across this country and the Our Patriot Program allows them to gather information on these heroes of the Revolution and build a database of importance to the region.  Using these early genealogical records along with succeeding generations allow us to celebrate their lives and contributions to our great nation</a:t>
            </a:r>
            <a:r>
              <a:rPr lang="en-US" sz="1900" dirty="0">
                <a:latin typeface="Calibri" panose="020F0502020204030204" pitchFamily="34" charset="0"/>
                <a:ea typeface="Times New Roman" panose="02020603050405020304" pitchFamily="18" charset="0"/>
                <a:cs typeface="Times New Roman" panose="02020603050405020304" pitchFamily="18" charset="0"/>
              </a:rPr>
              <a:t>.</a:t>
            </a: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13</a:t>
            </a:fld>
            <a:endParaRPr lang="en-US"/>
          </a:p>
        </p:txBody>
      </p:sp>
    </p:spTree>
    <p:extLst>
      <p:ext uri="{BB962C8B-B14F-4D97-AF65-F5344CB8AC3E}">
        <p14:creationId xmlns:p14="http://schemas.microsoft.com/office/powerpoint/2010/main" val="2888393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We at the SAR focus on a Revolutionary War Timeline as an important tool to use in establishing one or more programs that allow for sharing 250th Anniversary stories relating to</a:t>
            </a:r>
            <a:endParaRPr lang="en-US" sz="1900" dirty="0">
              <a:latin typeface="Times New Roman" panose="02020603050405020304" pitchFamily="18" charset="0"/>
              <a:ea typeface="Times New Roman" panose="02020603050405020304" pitchFamily="18" charset="0"/>
            </a:endParaRPr>
          </a:p>
          <a:p>
            <a:r>
              <a:rPr lang="en-US" sz="1900" dirty="0">
                <a:solidFill>
                  <a:srgbClr val="FF0000"/>
                </a:solidFill>
                <a:latin typeface="Calibri" panose="020F0502020204030204" pitchFamily="34" charset="0"/>
                <a:ea typeface="Times New Roman" panose="02020603050405020304" pitchFamily="18" charset="0"/>
              </a:rPr>
              <a:t>Revolutionary people and events.  We offer our website to anyone who has an interest in exploring the timeline of the American Revolution.  It is a fascinating period in American history and will offer you hours of entertainment if you go online and explore some of the people and events of your American Revolution.</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14</a:t>
            </a:fld>
            <a:endParaRPr lang="en-US"/>
          </a:p>
        </p:txBody>
      </p:sp>
    </p:spTree>
    <p:extLst>
      <p:ext uri="{BB962C8B-B14F-4D97-AF65-F5344CB8AC3E}">
        <p14:creationId xmlns:p14="http://schemas.microsoft.com/office/powerpoint/2010/main" val="3697051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4"/>
            <a:ext cx="5681980" cy="3696712"/>
          </a:xfrm>
        </p:spPr>
        <p:txBody>
          <a:bodyPr/>
          <a:lstStyle/>
          <a:p>
            <a:r>
              <a:rPr lang="en-US" sz="1900" dirty="0">
                <a:solidFill>
                  <a:srgbClr val="FF0000"/>
                </a:solidFill>
                <a:latin typeface="Calibri" panose="020F0502020204030204" pitchFamily="34" charset="0"/>
                <a:ea typeface="Times New Roman" panose="02020603050405020304" pitchFamily="18" charset="0"/>
              </a:rPr>
              <a:t>The Sons of the American Revolution offer America 250 Minutes, a program of brief Revolutionary messages that can be universally shared for the purpose of educating others with stories of Revolutionary events and people.  These are ideal for you to present at your next Rotary or Kiwanis meeting because they are brief and thought provoking.  Check America 250 Minutes for an opportunity to share the coming 250th Anniversary Celebration with your friends.</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15</a:t>
            </a:fld>
            <a:endParaRPr lang="en-US"/>
          </a:p>
        </p:txBody>
      </p:sp>
    </p:spTree>
    <p:extLst>
      <p:ext uri="{BB962C8B-B14F-4D97-AF65-F5344CB8AC3E}">
        <p14:creationId xmlns:p14="http://schemas.microsoft.com/office/powerpoint/2010/main" val="7301232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1900" dirty="0">
                <a:solidFill>
                  <a:srgbClr val="FF0000"/>
                </a:solidFill>
                <a:latin typeface="Calibri" panose="020F0502020204030204" pitchFamily="34" charset="0"/>
                <a:ea typeface="Calibri" panose="020F0502020204030204" pitchFamily="34" charset="0"/>
              </a:rPr>
              <a:t>The Sons of the American Revolution Traveling Trunk Program is an excellent opportunity for historic education outreach.  The Trunk is filled with replicas of American colonial era home, school, and military artifacts is a method of transporting a variety of teaching aids that can be used to tell the story of the Revolutionary era colonies.  Reach out to SAR members that you know and invite them into your public or private school classroom or a session.</a:t>
            </a:r>
            <a:r>
              <a:rPr lang="en-US" b="0" i="0" u="none" strike="noStrike" baseline="0" dirty="0"/>
              <a:t> </a:t>
            </a:r>
            <a:endParaRPr lang="en-US" dirty="0">
              <a:solidFill>
                <a:srgbClr val="000000"/>
              </a:solidFill>
              <a:effectLst/>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16</a:t>
            </a:fld>
            <a:endParaRPr lang="en-US"/>
          </a:p>
        </p:txBody>
      </p:sp>
    </p:spTree>
    <p:extLst>
      <p:ext uri="{BB962C8B-B14F-4D97-AF65-F5344CB8AC3E}">
        <p14:creationId xmlns:p14="http://schemas.microsoft.com/office/powerpoint/2010/main" val="29564614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The third goal of the Sons of the American Revolution are a variety of Educational programs which may include sharing the history of local historic figures, characters of significance to the American Revolution, events of historic significance or genealogical training.  This area is wide open because it covers so much of what the SAR does on a day-to-day basis in the community.</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17</a:t>
            </a:fld>
            <a:endParaRPr lang="en-US"/>
          </a:p>
        </p:txBody>
      </p:sp>
    </p:spTree>
    <p:extLst>
      <p:ext uri="{BB962C8B-B14F-4D97-AF65-F5344CB8AC3E}">
        <p14:creationId xmlns:p14="http://schemas.microsoft.com/office/powerpoint/2010/main" val="402373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900" dirty="0">
                <a:solidFill>
                  <a:srgbClr val="FF0000"/>
                </a:solidFill>
                <a:latin typeface="Calibri" panose="020F0502020204030204" pitchFamily="34" charset="0"/>
                <a:ea typeface="Times New Roman" panose="02020603050405020304" pitchFamily="18" charset="0"/>
              </a:rPr>
              <a:t>Many SAR chapters hold Genealogy Workshops with DAR, local genealogy society, archives, etc.  By creating working groups, we can share the message of the 250</a:t>
            </a:r>
            <a:r>
              <a:rPr lang="en-US" sz="1900" baseline="30000" dirty="0">
                <a:solidFill>
                  <a:srgbClr val="FF0000"/>
                </a:solidFill>
                <a:latin typeface="Calibri" panose="020F0502020204030204" pitchFamily="34" charset="0"/>
                <a:ea typeface="Times New Roman" panose="02020603050405020304" pitchFamily="18" charset="0"/>
              </a:rPr>
              <a:t>th</a:t>
            </a:r>
            <a:r>
              <a:rPr lang="en-US" sz="1900" dirty="0">
                <a:solidFill>
                  <a:srgbClr val="FF0000"/>
                </a:solidFill>
                <a:latin typeface="Calibri" panose="020F0502020204030204" pitchFamily="34" charset="0"/>
                <a:ea typeface="Times New Roman" panose="02020603050405020304" pitchFamily="18" charset="0"/>
              </a:rPr>
              <a:t> Anniversary through further research of our Patriot Ancestors and their descendants who may have settled in the area.  Teaching genealogy to students is a truly eye-opening experience as they learn of the lives and accomplishments of their ancestors, students come alive with interest for their Founding Fathers.  When a student finds proof of a Revolutionary connection you see that they too are part of this great nation, because they have a tangible link to that Patriot Ancestor.</a:t>
            </a:r>
            <a:endParaRPr lang="en-US" sz="1900" dirty="0">
              <a:latin typeface="Times New Roman" panose="02020603050405020304" pitchFamily="18" charset="0"/>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18</a:t>
            </a:fld>
            <a:endParaRPr lang="en-US" dirty="0"/>
          </a:p>
        </p:txBody>
      </p:sp>
    </p:spTree>
    <p:extLst>
      <p:ext uri="{BB962C8B-B14F-4D97-AF65-F5344CB8AC3E}">
        <p14:creationId xmlns:p14="http://schemas.microsoft.com/office/powerpoint/2010/main" val="35523754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3"/>
            <a:ext cx="5681980" cy="4304391"/>
          </a:xfrm>
        </p:spPr>
        <p:txBody>
          <a:bodyPr/>
          <a:lstStyle/>
          <a:p>
            <a:r>
              <a:rPr lang="en-US" dirty="0">
                <a:solidFill>
                  <a:srgbClr val="FF0000"/>
                </a:solidFill>
                <a:effectLst/>
                <a:latin typeface="Calibri" panose="020F0502020204030204" pitchFamily="34" charset="0"/>
                <a:ea typeface="Times New Roman" panose="02020603050405020304" pitchFamily="18" charset="0"/>
              </a:rPr>
              <a:t>The America 250 SAR Committee, History Explorers, is a program of “patriotic education” with a focus on unique teachable moments, delivered through unique methods. </a:t>
            </a:r>
            <a:endParaRPr lang="en-US" dirty="0">
              <a:effectLst/>
              <a:latin typeface="Times New Roman" panose="02020603050405020304" pitchFamily="18" charset="0"/>
              <a:ea typeface="Times New Roman" panose="02020603050405020304" pitchFamily="18" charset="0"/>
            </a:endParaRPr>
          </a:p>
          <a:p>
            <a:r>
              <a:rPr lang="en-US" dirty="0">
                <a:solidFill>
                  <a:srgbClr val="FF0000"/>
                </a:solidFill>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r>
              <a:rPr lang="en-US" dirty="0">
                <a:solidFill>
                  <a:srgbClr val="FF0000"/>
                </a:solidFill>
                <a:effectLst/>
                <a:latin typeface="Calibri" panose="020F0502020204030204" pitchFamily="34" charset="0"/>
                <a:ea typeface="Times New Roman" panose="02020603050405020304" pitchFamily="18" charset="0"/>
              </a:rPr>
              <a:t>We begin each meeting with “Revolutionary Times;” discussing a significant event related to the American Revolution which took place in the month during the revolutionary period that we are making a presentation. </a:t>
            </a:r>
            <a:endParaRPr lang="en-US" dirty="0">
              <a:effectLst/>
              <a:latin typeface="Times New Roman" panose="02020603050405020304" pitchFamily="18" charset="0"/>
              <a:ea typeface="Times New Roman" panose="02020603050405020304" pitchFamily="18" charset="0"/>
            </a:endParaRPr>
          </a:p>
          <a:p>
            <a:r>
              <a:rPr lang="en-US" dirty="0">
                <a:solidFill>
                  <a:srgbClr val="FF0000"/>
                </a:solidFill>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r>
              <a:rPr lang="en-US" dirty="0">
                <a:solidFill>
                  <a:srgbClr val="FF0000"/>
                </a:solidFill>
                <a:effectLst/>
                <a:latin typeface="Calibri" panose="020F0502020204030204" pitchFamily="34" charset="0"/>
                <a:ea typeface="Times New Roman" panose="02020603050405020304" pitchFamily="18" charset="0"/>
              </a:rPr>
              <a:t>Use of the “Timeline to Revolution” 250th Anniversary events that are now occurring are the basis for these programs.  Use of costumed presenters is encouraged, because it puts your Color Guard members in a public setting which focuses on our Revolutionary Patriots and offers positive branding for your SAR Chapter. It also makes your presentation more interesting when attendees can relate to your uniformed presenters and greeters in a different way.  </a:t>
            </a:r>
            <a:endParaRPr lang="en-US" dirty="0">
              <a:effectLst/>
              <a:latin typeface="Times New Roman" panose="02020603050405020304" pitchFamily="18" charset="0"/>
              <a:ea typeface="Times New Roman" panose="02020603050405020304" pitchFamily="18" charset="0"/>
            </a:endParaRPr>
          </a:p>
          <a:p>
            <a:r>
              <a:rPr lang="en-US" dirty="0">
                <a:solidFill>
                  <a:srgbClr val="FF0000"/>
                </a:solidFill>
                <a:effectLst/>
                <a:latin typeface="Calibri" panose="020F0502020204030204" pitchFamily="34"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br>
              <a:rPr lang="en-US" dirty="0">
                <a:effectLst/>
                <a:latin typeface="Calibri" panose="020F0502020204030204" pitchFamily="34" charset="0"/>
                <a:ea typeface="Calibri" panose="020F0502020204030204" pitchFamily="34" charset="0"/>
              </a:rPr>
            </a:br>
            <a:endParaRPr lang="en-US" dirty="0"/>
          </a:p>
        </p:txBody>
      </p:sp>
      <p:sp>
        <p:nvSpPr>
          <p:cNvPr id="4" name="Slide Number Placeholder 3"/>
          <p:cNvSpPr>
            <a:spLocks noGrp="1"/>
          </p:cNvSpPr>
          <p:nvPr>
            <p:ph type="sldNum" sz="quarter" idx="5"/>
          </p:nvPr>
        </p:nvSpPr>
        <p:spPr/>
        <p:txBody>
          <a:bodyPr/>
          <a:lstStyle/>
          <a:p>
            <a:fld id="{A3AD2C37-73ED-4BFB-AF0A-AB75A1D22250}" type="slidenum">
              <a:rPr lang="en-US" smtClean="0"/>
              <a:t>19</a:t>
            </a:fld>
            <a:endParaRPr lang="en-US"/>
          </a:p>
        </p:txBody>
      </p:sp>
    </p:spTree>
    <p:extLst>
      <p:ext uri="{BB962C8B-B14F-4D97-AF65-F5344CB8AC3E}">
        <p14:creationId xmlns:p14="http://schemas.microsoft.com/office/powerpoint/2010/main" val="27108164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3"/>
            <a:ext cx="5681980" cy="3970007"/>
          </a:xfrm>
        </p:spPr>
        <p:txBody>
          <a:bodyPr/>
          <a:lstStyle/>
          <a:p>
            <a:r>
              <a:rPr lang="en-US" sz="1400" dirty="0">
                <a:solidFill>
                  <a:srgbClr val="FF0000"/>
                </a:solidFill>
                <a:latin typeface="Calibri" panose="020F0502020204030204" pitchFamily="34" charset="0"/>
                <a:ea typeface="Times New Roman" panose="02020603050405020304" pitchFamily="18" charset="0"/>
              </a:rPr>
              <a:t>The concept of a Liberty Tree is as old as the Declaration of Independence itself.  SAR Chapter members in historic dress discuss the many environmental benefits, economic value and cultural significance of America's trees and forests. Hands-on presentations demonstrate a wide variety of old and new wooden tools and products. The origin and role of Liberty Trees during the American Revolutionary War period are specifically highlighted.</a:t>
            </a:r>
            <a:endParaRPr lang="en-US" sz="1400" dirty="0">
              <a:latin typeface="Times New Roman" panose="02020603050405020304" pitchFamily="18" charset="0"/>
              <a:ea typeface="Times New Roman" panose="02020603050405020304" pitchFamily="18" charset="0"/>
            </a:endParaRPr>
          </a:p>
          <a:p>
            <a:r>
              <a:rPr lang="en-US" sz="1400" dirty="0">
                <a:solidFill>
                  <a:srgbClr val="FF0000"/>
                </a:solidFill>
                <a:latin typeface="Calibri" panose="020F0502020204030204" pitchFamily="34" charset="0"/>
                <a:ea typeface="Times New Roman" panose="02020603050405020304" pitchFamily="18" charset="0"/>
              </a:rPr>
              <a:t> </a:t>
            </a:r>
            <a:endParaRPr lang="en-US" sz="1400" dirty="0">
              <a:latin typeface="Times New Roman" panose="02020603050405020304" pitchFamily="18" charset="0"/>
              <a:ea typeface="Times New Roman" panose="02020603050405020304" pitchFamily="18" charset="0"/>
            </a:endParaRPr>
          </a:p>
          <a:p>
            <a:r>
              <a:rPr lang="en-US" sz="1400" dirty="0">
                <a:solidFill>
                  <a:srgbClr val="FF0000"/>
                </a:solidFill>
                <a:latin typeface="Calibri" panose="020F0502020204030204" pitchFamily="34" charset="0"/>
                <a:ea typeface="Times New Roman" panose="02020603050405020304" pitchFamily="18" charset="0"/>
              </a:rPr>
              <a:t>Whenever possible, presentations are followed by a Liberty Tree planting ceremony. Only locally native tree species are planted. One of our SAR Chapters, the Cherokee Chapter, has a goal of planting 76 Liberty Trees by America’s 250th Anniversary celebration in 2026.  Perhaps your school could plant a Liberty Tree and call on the local SAR Color Guard to help you mark the occasion.</a:t>
            </a:r>
            <a:endParaRPr lang="en-US" sz="1400" dirty="0">
              <a:latin typeface="Times New Roman" panose="02020603050405020304" pitchFamily="18" charset="0"/>
              <a:ea typeface="Times New Roman" panose="02020603050405020304" pitchFamily="18" charset="0"/>
            </a:endParaRPr>
          </a:p>
          <a:p>
            <a:endParaRPr lang="en-US" sz="1400" dirty="0"/>
          </a:p>
        </p:txBody>
      </p:sp>
      <p:sp>
        <p:nvSpPr>
          <p:cNvPr id="4" name="Slide Number Placeholder 3"/>
          <p:cNvSpPr>
            <a:spLocks noGrp="1"/>
          </p:cNvSpPr>
          <p:nvPr>
            <p:ph type="sldNum" sz="quarter" idx="5"/>
          </p:nvPr>
        </p:nvSpPr>
        <p:spPr/>
        <p:txBody>
          <a:bodyPr/>
          <a:lstStyle/>
          <a:p>
            <a:fld id="{A3AD2C37-73ED-4BFB-AF0A-AB75A1D22250}" type="slidenum">
              <a:rPr lang="en-US" smtClean="0"/>
              <a:t>20</a:t>
            </a:fld>
            <a:endParaRPr lang="en-US"/>
          </a:p>
        </p:txBody>
      </p:sp>
    </p:spTree>
    <p:extLst>
      <p:ext uri="{BB962C8B-B14F-4D97-AF65-F5344CB8AC3E}">
        <p14:creationId xmlns:p14="http://schemas.microsoft.com/office/powerpoint/2010/main" val="19026006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solidFill>
                  <a:srgbClr val="FF0000"/>
                </a:solidFill>
                <a:latin typeface="Calibri" panose="020F0502020204030204" pitchFamily="34" charset="0"/>
                <a:ea typeface="Times New Roman" panose="02020603050405020304" pitchFamily="18" charset="0"/>
              </a:rPr>
              <a:t>The SAR Outreach Education program is open to and inclusive of public visitors and educators at any involvement level (SAR and non-SAR members alike) who would like to use this material for their educational purposes. The National Society of the Sons of the American Revolution welcomes all school groups, community groups and interested public members to visit the SAR National Headquarters located along Museum Row in downtown Louisville, Kentucky.  </a:t>
            </a:r>
            <a:endParaRPr lang="en-US" sz="1400" dirty="0">
              <a:latin typeface="Times New Roman" panose="02020603050405020304" pitchFamily="18" charset="0"/>
              <a:ea typeface="Times New Roman" panose="02020603050405020304" pitchFamily="18" charset="0"/>
            </a:endParaRPr>
          </a:p>
          <a:p>
            <a:r>
              <a:rPr lang="en-US" sz="1400" dirty="0">
                <a:solidFill>
                  <a:srgbClr val="FF0000"/>
                </a:solidFill>
                <a:latin typeface="Calibri" panose="020F0502020204030204" pitchFamily="34" charset="0"/>
                <a:ea typeface="Times New Roman" panose="02020603050405020304" pitchFamily="18" charset="0"/>
              </a:rPr>
              <a:t> </a:t>
            </a:r>
            <a:endParaRPr lang="en-US" sz="1400" dirty="0">
              <a:latin typeface="Times New Roman" panose="02020603050405020304" pitchFamily="18" charset="0"/>
              <a:ea typeface="Times New Roman" panose="02020603050405020304" pitchFamily="18" charset="0"/>
            </a:endParaRPr>
          </a:p>
          <a:p>
            <a:r>
              <a:rPr lang="en-US" sz="1400" dirty="0">
                <a:solidFill>
                  <a:srgbClr val="FF0000"/>
                </a:solidFill>
                <a:latin typeface="Calibri" panose="020F0502020204030204" pitchFamily="34" charset="0"/>
                <a:ea typeface="Times New Roman" panose="02020603050405020304" pitchFamily="18" charset="0"/>
              </a:rPr>
              <a:t>Further details concerning the available programs can be found in its School Programs Brochure, which can be printed and posted in classrooms and schools to encourage educator interest in the SAR. Educators may use the pre-visit guidelines for the Outreach Center Guidelines as a resource to prepare their students for their unique hands-on learning experience. </a:t>
            </a:r>
            <a:endParaRPr lang="en-US" sz="1400" dirty="0">
              <a:latin typeface="Times New Roman" panose="02020603050405020304" pitchFamily="18" charset="0"/>
              <a:ea typeface="Times New Roman" panose="02020603050405020304" pitchFamily="18" charset="0"/>
            </a:endParaRPr>
          </a:p>
          <a:p>
            <a:endParaRPr lang="en-US" sz="1400" dirty="0"/>
          </a:p>
        </p:txBody>
      </p:sp>
      <p:sp>
        <p:nvSpPr>
          <p:cNvPr id="4" name="Slide Number Placeholder 3"/>
          <p:cNvSpPr>
            <a:spLocks noGrp="1"/>
          </p:cNvSpPr>
          <p:nvPr>
            <p:ph type="sldNum" sz="quarter" idx="5"/>
          </p:nvPr>
        </p:nvSpPr>
        <p:spPr/>
        <p:txBody>
          <a:bodyPr/>
          <a:lstStyle/>
          <a:p>
            <a:fld id="{A3AD2C37-73ED-4BFB-AF0A-AB75A1D22250}" type="slidenum">
              <a:rPr lang="en-US" smtClean="0"/>
              <a:t>21</a:t>
            </a:fld>
            <a:endParaRPr lang="en-US"/>
          </a:p>
        </p:txBody>
      </p:sp>
    </p:spTree>
    <p:extLst>
      <p:ext uri="{BB962C8B-B14F-4D97-AF65-F5344CB8AC3E}">
        <p14:creationId xmlns:p14="http://schemas.microsoft.com/office/powerpoint/2010/main" val="29289253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FF0000"/>
                </a:solidFill>
                <a:latin typeface="Calibri" panose="020F0502020204030204" pitchFamily="34" charset="0"/>
                <a:ea typeface="Times New Roman" panose="02020603050405020304" pitchFamily="18" charset="0"/>
              </a:rPr>
              <a:t>Most of us remember the American Bicentennial Celebration and how much it meant to us as young people.  Here, just 50 years later we can celebrate our 250th Anniversary and I ask you to find a way to get involved so that the young people in your community have the same opportunity that you did growing up.  </a:t>
            </a:r>
            <a:endParaRPr lang="en-US" sz="1600" dirty="0">
              <a:latin typeface="Times New Roman" panose="02020603050405020304" pitchFamily="18" charset="0"/>
              <a:ea typeface="Times New Roman" panose="02020603050405020304" pitchFamily="18" charset="0"/>
            </a:endParaRPr>
          </a:p>
          <a:p>
            <a:r>
              <a:rPr lang="en-US" sz="1600" dirty="0">
                <a:solidFill>
                  <a:srgbClr val="FF0000"/>
                </a:solidFill>
                <a:latin typeface="Calibri" panose="020F0502020204030204" pitchFamily="34" charset="0"/>
                <a:ea typeface="Times New Roman" panose="02020603050405020304" pitchFamily="18" charset="0"/>
              </a:rPr>
              <a:t> </a:t>
            </a:r>
            <a:endParaRPr lang="en-US" sz="1600" dirty="0">
              <a:latin typeface="Times New Roman" panose="02020603050405020304" pitchFamily="18" charset="0"/>
              <a:ea typeface="Times New Roman" panose="02020603050405020304" pitchFamily="18" charset="0"/>
            </a:endParaRPr>
          </a:p>
          <a:p>
            <a:r>
              <a:rPr lang="en-US" sz="1600" dirty="0">
                <a:solidFill>
                  <a:srgbClr val="FF0000"/>
                </a:solidFill>
                <a:latin typeface="Calibri" panose="020F0502020204030204" pitchFamily="34" charset="0"/>
                <a:ea typeface="Times New Roman" panose="02020603050405020304" pitchFamily="18" charset="0"/>
              </a:rPr>
              <a:t>Many parades and concerts and big special events will be planned but remember that you can make as much impact on your community through a small act that brings the story of the Revolution and our Founding Fathers to young people.  This is your opportunity to be a hero of the American Revolution by sharing the celebration with others by retelling the stories of our Patriot Ancestors.</a:t>
            </a:r>
            <a:endParaRPr lang="en-US" sz="1600" dirty="0">
              <a:latin typeface="Times New Roman" panose="02020603050405020304" pitchFamily="18" charset="0"/>
              <a:ea typeface="Times New Roman" panose="02020603050405020304" pitchFamily="18" charset="0"/>
            </a:endParaRPr>
          </a:p>
          <a:p>
            <a:endParaRPr lang="en-US" sz="1600" dirty="0"/>
          </a:p>
        </p:txBody>
      </p:sp>
      <p:sp>
        <p:nvSpPr>
          <p:cNvPr id="4" name="Slide Number Placeholder 3"/>
          <p:cNvSpPr>
            <a:spLocks noGrp="1"/>
          </p:cNvSpPr>
          <p:nvPr>
            <p:ph type="sldNum" sz="quarter" idx="5"/>
          </p:nvPr>
        </p:nvSpPr>
        <p:spPr/>
        <p:txBody>
          <a:bodyPr/>
          <a:lstStyle/>
          <a:p>
            <a:fld id="{A3AD2C37-73ED-4BFB-AF0A-AB75A1D22250}" type="slidenum">
              <a:rPr lang="en-US" smtClean="0"/>
              <a:t>22</a:t>
            </a:fld>
            <a:endParaRPr lang="en-US"/>
          </a:p>
        </p:txBody>
      </p:sp>
    </p:spTree>
    <p:extLst>
      <p:ext uri="{BB962C8B-B14F-4D97-AF65-F5344CB8AC3E}">
        <p14:creationId xmlns:p14="http://schemas.microsoft.com/office/powerpoint/2010/main" val="21301880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AD2C37-73ED-4BFB-AF0A-AB75A1D22250}" type="slidenum">
              <a:rPr lang="en-US" smtClean="0"/>
              <a:t>23</a:t>
            </a:fld>
            <a:endParaRPr lang="en-US"/>
          </a:p>
        </p:txBody>
      </p:sp>
    </p:spTree>
    <p:extLst>
      <p:ext uri="{BB962C8B-B14F-4D97-AF65-F5344CB8AC3E}">
        <p14:creationId xmlns:p14="http://schemas.microsoft.com/office/powerpoint/2010/main" val="2883845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3AD2C37-73ED-4BFB-AF0A-AB75A1D22250}" type="slidenum">
              <a:rPr lang="en-US" smtClean="0"/>
              <a:t>24</a:t>
            </a:fld>
            <a:endParaRPr lang="en-US"/>
          </a:p>
        </p:txBody>
      </p:sp>
    </p:spTree>
    <p:extLst>
      <p:ext uri="{BB962C8B-B14F-4D97-AF65-F5344CB8AC3E}">
        <p14:creationId xmlns:p14="http://schemas.microsoft.com/office/powerpoint/2010/main" val="1341557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5A738-B77B-0DAB-8687-90C467FC4F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494606F-69C9-C07D-B075-F00E22B298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8353E95-9DB6-BCEF-224A-D6E990BD70BC}"/>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CAC648F8-4221-4E80-1091-90A2A70631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BFA05F-BBDC-2DD1-7EE5-06DD8C255E3F}"/>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3435590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944C-105C-4968-F2E5-33E0C0D109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D291F7-3EF8-1119-1DCA-D31B46E69A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B0A57A-A2C0-0EFA-3201-C2E0D867C167}"/>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2FFB9EF1-3F96-2B20-A736-13C048E84D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CC08B-B6B4-D0B1-9D19-3D71D329817C}"/>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27496608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5915A-1B19-70EA-D434-AB41482850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88D027F-1F2A-8899-509D-85A40404DEF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96C83C-25FB-F682-A39B-A14EFC684510}"/>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F0D5C553-BBD7-1DCB-63D6-76188F5FDC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347CC-6CA1-0FA7-CB07-4B9CD93D2DA4}"/>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29231750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6223E-F8AB-9008-0FA2-0831178D4A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BC8D443-2640-DE82-713A-2BB6E79B0B7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C31BA49-9B60-6FBF-888E-25E75317E3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7629660-6431-1E7F-2171-7D8C954C260C}"/>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6" name="Footer Placeholder 5">
            <a:extLst>
              <a:ext uri="{FF2B5EF4-FFF2-40B4-BE49-F238E27FC236}">
                <a16:creationId xmlns:a16="http://schemas.microsoft.com/office/drawing/2014/main" id="{C4FF1F30-BE75-CC1F-640F-8F7BFB649B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AB4570-C033-8771-2DA9-18E22E788C0F}"/>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304638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960B-1F87-A401-33B1-4E580D5951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4C87E48-2D19-AB4D-3C89-13162E6520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CFCF97-6D4F-B72F-44FE-D04361C36A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F040E28-A0AD-EA15-066A-6D5519804F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E998BB0-3897-FD6E-BC43-96748F3CE7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A48A8FC-0DFD-1209-37F6-4FADBAB6C82B}"/>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8" name="Footer Placeholder 7">
            <a:extLst>
              <a:ext uri="{FF2B5EF4-FFF2-40B4-BE49-F238E27FC236}">
                <a16:creationId xmlns:a16="http://schemas.microsoft.com/office/drawing/2014/main" id="{F243501E-7965-1D0F-146B-656D105B99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20038F-EA20-C8D0-8DE3-4216B375F82E}"/>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23705920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1084E-9F68-965F-348C-D648E4A8892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404B4A-EBFB-736E-4F83-4F9DFDD3301A}"/>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4" name="Footer Placeholder 3">
            <a:extLst>
              <a:ext uri="{FF2B5EF4-FFF2-40B4-BE49-F238E27FC236}">
                <a16:creationId xmlns:a16="http://schemas.microsoft.com/office/drawing/2014/main" id="{E6A5E556-D46E-DFC6-C42B-CA23FDAB99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6B6BAD-F2AA-8B69-E39A-F7C2AB17A440}"/>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9710528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269D9A4-06F1-1F64-BDBC-C296E374E9D5}"/>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3" name="Footer Placeholder 2">
            <a:extLst>
              <a:ext uri="{FF2B5EF4-FFF2-40B4-BE49-F238E27FC236}">
                <a16:creationId xmlns:a16="http://schemas.microsoft.com/office/drawing/2014/main" id="{3DD74909-2020-2BA1-2304-46A32796712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45A0FB9-93D6-D494-1D3E-07F2B5B90B51}"/>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2780259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6D5F3-9484-A68B-9AEE-D90D352937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79E8BB-9AE0-9846-8F92-2E402ADB50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A934DB3-BDDD-73EB-EF2F-E0FA7A74A6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E388CE-C22B-EE37-C802-2893CFE9A752}"/>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6" name="Footer Placeholder 5">
            <a:extLst>
              <a:ext uri="{FF2B5EF4-FFF2-40B4-BE49-F238E27FC236}">
                <a16:creationId xmlns:a16="http://schemas.microsoft.com/office/drawing/2014/main" id="{A944E36E-F03C-40C3-91F1-E66F4F1187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D05608-54D0-1E63-865C-43AB1D17AB16}"/>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82521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28E0E-0615-2D03-0B69-1DBC14A07E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8291D5-5C94-4932-CA8C-E8C4E4C8199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46C9A8-73C2-B805-85A9-2D450A464B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DA3E8-7DFF-4E0D-5D28-D2F5E0580C63}"/>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6" name="Footer Placeholder 5">
            <a:extLst>
              <a:ext uri="{FF2B5EF4-FFF2-40B4-BE49-F238E27FC236}">
                <a16:creationId xmlns:a16="http://schemas.microsoft.com/office/drawing/2014/main" id="{F9EF872D-0962-3B2B-9A31-1D614272C9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979E7C-C62F-CCFA-3F7A-8B79F854F229}"/>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2059950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86B-527F-8683-7B37-4FAD9814DF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1EF4BD-1833-165D-92AD-BEE0B974CE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6268339-422D-57CF-3C25-46DE020EA20F}"/>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68E68C54-A387-0248-A42D-997D4BB467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3D880A-B9A0-EDE8-8EC9-D030408C850B}"/>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38031249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DF2E9B-FDCC-5F5B-571A-AD40C9D8EF8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E161FBA-F2FA-61BA-10AC-4E8652F5C5A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44C24E-BF66-75FB-3057-E107EE8A08CD}"/>
              </a:ext>
            </a:extLst>
          </p:cNvPr>
          <p:cNvSpPr>
            <a:spLocks noGrp="1"/>
          </p:cNvSpPr>
          <p:nvPr>
            <p:ph type="dt" sz="half" idx="10"/>
          </p:nvPr>
        </p:nvSpPr>
        <p:spPr/>
        <p:txBody>
          <a:body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1FC10736-4A52-5AF7-F721-2AA5C9B6B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A22FC9-0BD8-01BF-3BE0-580C66CF9263}"/>
              </a:ext>
            </a:extLst>
          </p:cNvPr>
          <p:cNvSpPr>
            <a:spLocks noGrp="1"/>
          </p:cNvSpPr>
          <p:nvPr>
            <p:ph type="sldNum" sz="quarter" idx="12"/>
          </p:nvPr>
        </p:nvSpPr>
        <p:spPr/>
        <p:txBody>
          <a:bodyPr/>
          <a:lstStyle/>
          <a:p>
            <a:fld id="{9813B5AC-ADF6-4751-965F-82BEC3B1F624}" type="slidenum">
              <a:rPr lang="en-US" smtClean="0"/>
              <a:t>‹#›</a:t>
            </a:fld>
            <a:endParaRPr lang="en-US"/>
          </a:p>
        </p:txBody>
      </p:sp>
    </p:spTree>
    <p:extLst>
      <p:ext uri="{BB962C8B-B14F-4D97-AF65-F5344CB8AC3E}">
        <p14:creationId xmlns:p14="http://schemas.microsoft.com/office/powerpoint/2010/main" val="1339838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ED30C4-3757-DC6A-D31E-848E7FEC8F2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B2EC058-9F43-49CE-BCDB-170C21F7393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BB6F7-19C2-FD78-9730-866D5A9241A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68F5ED-41DD-433B-9E9B-3FBCC3B98008}" type="datetimeFigureOut">
              <a:rPr lang="en-US" smtClean="0"/>
              <a:t>8/9/2022</a:t>
            </a:fld>
            <a:endParaRPr lang="en-US"/>
          </a:p>
        </p:txBody>
      </p:sp>
      <p:sp>
        <p:nvSpPr>
          <p:cNvPr id="5" name="Footer Placeholder 4">
            <a:extLst>
              <a:ext uri="{FF2B5EF4-FFF2-40B4-BE49-F238E27FC236}">
                <a16:creationId xmlns:a16="http://schemas.microsoft.com/office/drawing/2014/main" id="{73EBCB01-B384-4828-31F2-2F6DF4263E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E30B97D-776F-1A79-FFDE-15962B30093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13B5AC-ADF6-4751-965F-82BEC3B1F624}" type="slidenum">
              <a:rPr lang="en-US" smtClean="0"/>
              <a:t>‹#›</a:t>
            </a:fld>
            <a:endParaRPr lang="en-US"/>
          </a:p>
        </p:txBody>
      </p:sp>
    </p:spTree>
    <p:extLst>
      <p:ext uri="{BB962C8B-B14F-4D97-AF65-F5344CB8AC3E}">
        <p14:creationId xmlns:p14="http://schemas.microsoft.com/office/powerpoint/2010/main" val="2231633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3.xml"/><Relationship Id="rId5" Type="http://schemas.openxmlformats.org/officeDocument/2006/relationships/image" Target="../media/image2.jp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notesSlide" Target="../notesSlides/notesSlide6.xml"/><Relationship Id="rId7"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6.jpg"/><Relationship Id="rId10" Type="http://schemas.openxmlformats.org/officeDocument/2006/relationships/image" Target="../media/image9.jpg"/><Relationship Id="rId4" Type="http://schemas.openxmlformats.org/officeDocument/2006/relationships/image" Target="../media/image5.jpeg"/><Relationship Id="rId9" Type="http://schemas.openxmlformats.org/officeDocument/2006/relationships/image" Target="../media/image8.jp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1.jpeg"/><Relationship Id="rId4" Type="http://schemas.openxmlformats.org/officeDocument/2006/relationships/image" Target="../media/image10.jpg"/></Relationships>
</file>

<file path=ppt/slides/_rels/slide8.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notesSlide" Target="../notesSlides/notesSlide8.xml"/><Relationship Id="rId7"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2.jpg"/><Relationship Id="rId2" Type="http://schemas.openxmlformats.org/officeDocument/2006/relationships/slideLayout" Target="../slideLayouts/slideLayout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9.xml"/><Relationship Id="rId5" Type="http://schemas.openxmlformats.org/officeDocument/2006/relationships/image" Target="../media/image2.jp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jpg"/><Relationship Id="rId2" Type="http://schemas.openxmlformats.org/officeDocument/2006/relationships/slideLayout" Target="../slideLayouts/slideLayout1.xml"/><Relationship Id="rId1" Type="http://schemas.openxmlformats.org/officeDocument/2006/relationships/tags" Target="../tags/tag10.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notesSlide" Target="../notesSlides/notesSlide13.xml"/><Relationship Id="rId7" Type="http://schemas.openxmlformats.org/officeDocument/2006/relationships/image" Target="../media/image20.jpg"/><Relationship Id="rId2" Type="http://schemas.openxmlformats.org/officeDocument/2006/relationships/slideLayout" Target="../slideLayouts/slideLayout1.xml"/><Relationship Id="rId1" Type="http://schemas.openxmlformats.org/officeDocument/2006/relationships/tags" Target="../tags/tag11.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2.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3.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5.xml"/><Relationship Id="rId5" Type="http://schemas.openxmlformats.org/officeDocument/2006/relationships/image" Target="../media/image2.jp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tags" Target="../tags/tag16.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17.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6.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8.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7.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19.xml"/><Relationship Id="rId6" Type="http://schemas.openxmlformats.org/officeDocument/2006/relationships/image" Target="../media/image2.jpg"/><Relationship Id="rId5" Type="http://schemas.openxmlformats.org/officeDocument/2006/relationships/image" Target="../media/image4.png"/><Relationship Id="rId4" Type="http://schemas.openxmlformats.org/officeDocument/2006/relationships/image" Target="../media/image28.jpg"/></Relationships>
</file>

<file path=ppt/slides/_rels/slide22.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notesSlide" Target="../notesSlides/notesSlide22.xml"/><Relationship Id="rId7" Type="http://schemas.openxmlformats.org/officeDocument/2006/relationships/image" Target="../media/image30.jpg"/><Relationship Id="rId2" Type="http://schemas.openxmlformats.org/officeDocument/2006/relationships/slideLayout" Target="../slideLayouts/slideLayout1.xml"/><Relationship Id="rId1" Type="http://schemas.openxmlformats.org/officeDocument/2006/relationships/tags" Target="../tags/tag20.xml"/><Relationship Id="rId6" Type="http://schemas.openxmlformats.org/officeDocument/2006/relationships/image" Target="../media/image29.jpg"/><Relationship Id="rId5" Type="http://schemas.openxmlformats.org/officeDocument/2006/relationships/image" Target="../media/image2.jp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8977283"/>
      </p:ext>
    </p:extLst>
  </p:cSld>
  <p:clrMapOvr>
    <a:masterClrMapping/>
  </p:clrMapOvr>
  <mc:AlternateContent xmlns:mc="http://schemas.openxmlformats.org/markup-compatibility/2006" xmlns:p14="http://schemas.microsoft.com/office/powerpoint/2010/main">
    <mc:Choice Requires="p14">
      <p:transition spd="slow" p14:dur="2000" advTm="1164"/>
    </mc:Choice>
    <mc:Fallback xmlns="">
      <p:transition spd="slow" advTm="1164"/>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35CA0-B13A-B9BE-E9E7-3F1296A39C00}"/>
              </a:ext>
            </a:extLst>
          </p:cNvPr>
          <p:cNvSpPr>
            <a:spLocks noGrp="1"/>
          </p:cNvSpPr>
          <p:nvPr>
            <p:ph type="title"/>
          </p:nvPr>
        </p:nvSpPr>
        <p:spPr>
          <a:xfrm>
            <a:off x="838200" y="610060"/>
            <a:ext cx="10515600" cy="1325563"/>
          </a:xfrm>
        </p:spPr>
        <p:txBody>
          <a:bodyPr/>
          <a:lstStyle/>
          <a:p>
            <a:pPr algn="ctr"/>
            <a:r>
              <a:rPr lang="en-US" b="1" dirty="0"/>
              <a:t>America 250 SAR Programs Committee</a:t>
            </a:r>
          </a:p>
        </p:txBody>
      </p:sp>
      <p:pic>
        <p:nvPicPr>
          <p:cNvPr id="5" name="Picture 4" descr="Diagram&#10;&#10;Description automatically generated with medium confidence">
            <a:extLst>
              <a:ext uri="{FF2B5EF4-FFF2-40B4-BE49-F238E27FC236}">
                <a16:creationId xmlns:a16="http://schemas.microsoft.com/office/drawing/2014/main" id="{90F59DC3-A76F-B052-F61E-1261F54141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1690688"/>
            <a:ext cx="3676650" cy="3676650"/>
          </a:xfrm>
          <a:prstGeom prst="rect">
            <a:avLst/>
          </a:prstGeom>
        </p:spPr>
      </p:pic>
      <p:pic>
        <p:nvPicPr>
          <p:cNvPr id="7" name="Picture 6" descr="Logo, company name&#10;&#10;Description automatically generated">
            <a:extLst>
              <a:ext uri="{FF2B5EF4-FFF2-40B4-BE49-F238E27FC236}">
                <a16:creationId xmlns:a16="http://schemas.microsoft.com/office/drawing/2014/main" id="{A2C2BB7B-CDD5-3633-C876-131B0D3AE9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0928" y="1609110"/>
            <a:ext cx="4405122" cy="3639779"/>
          </a:xfrm>
          <a:prstGeom prst="rect">
            <a:avLst/>
          </a:prstGeom>
        </p:spPr>
      </p:pic>
    </p:spTree>
    <p:extLst>
      <p:ext uri="{BB962C8B-B14F-4D97-AF65-F5344CB8AC3E}">
        <p14:creationId xmlns:p14="http://schemas.microsoft.com/office/powerpoint/2010/main" val="27224705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2010">
        <p159:morph option="byObject"/>
      </p:transition>
    </mc:Choice>
    <mc:Fallback xmlns="">
      <p:transition spd="slow" advTm="201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
                                        <p:tgtEl>
                                          <p:spTgt spid="7"/>
                                        </p:tgtEl>
                                      </p:cBhvr>
                                    </p:animEffect>
                                  </p:childTnLst>
                                </p:cTn>
                              </p:par>
                            </p:childTnLst>
                          </p:cTn>
                        </p:par>
                        <p:par>
                          <p:cTn id="8" fill="hold">
                            <p:stCondLst>
                              <p:cond delay="1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
                                        <p:tgtEl>
                                          <p:spTgt spid="5"/>
                                        </p:tgtEl>
                                      </p:cBhvr>
                                    </p:animEffect>
                                  </p:childTnLst>
                                </p:cTn>
                              </p:par>
                            </p:childTnLst>
                          </p:cTn>
                        </p:par>
                        <p:par>
                          <p:cTn id="12" fill="hold">
                            <p:stCondLst>
                              <p:cond delay="200"/>
                            </p:stCondLst>
                            <p:childTnLst>
                              <p:par>
                                <p:cTn id="13" presetID="1" presetClass="entr" presetSubtype="0" fill="hold" grpId="0" nodeType="afterEffect">
                                  <p:stCondLst>
                                    <p:cond delay="0"/>
                                  </p:stCondLst>
                                  <p:childTnLst>
                                    <p:set>
                                      <p:cBhvr>
                                        <p:cTn id="14" dur="1" fill="hold">
                                          <p:stCondLst>
                                            <p:cond delay="7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F882F8B-0722-686C-858E-70F56650DAE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916287"/>
            <a:ext cx="12192000" cy="5992586"/>
          </a:xfrm>
          <a:prstGeom prst="rect">
            <a:avLst/>
          </a:prstGeom>
        </p:spPr>
      </p:pic>
      <p:sp>
        <p:nvSpPr>
          <p:cNvPr id="9" name="TextBox 8">
            <a:extLst>
              <a:ext uri="{FF2B5EF4-FFF2-40B4-BE49-F238E27FC236}">
                <a16:creationId xmlns:a16="http://schemas.microsoft.com/office/drawing/2014/main" id="{C92DC22C-7CF7-A7D1-2EF7-3CBD40CED54E}"/>
              </a:ext>
            </a:extLst>
          </p:cNvPr>
          <p:cNvSpPr txBox="1"/>
          <p:nvPr/>
        </p:nvSpPr>
        <p:spPr>
          <a:xfrm>
            <a:off x="2139043" y="2821416"/>
            <a:ext cx="8245927" cy="2182329"/>
          </a:xfrm>
          <a:prstGeom prst="rect">
            <a:avLst/>
          </a:prstGeom>
          <a:solidFill>
            <a:schemeClr val="accent1">
              <a:lumMod val="40000"/>
              <a:lumOff val="60000"/>
              <a:alpha val="90000"/>
            </a:schemeClr>
          </a:solidFill>
        </p:spPr>
        <p:txBody>
          <a:bodyPr wrap="square" lIns="182880" tIns="182880" rIns="182880" bIns="182880" rtlCol="0">
            <a:spAutoFit/>
          </a:bodyPr>
          <a:lstStyle/>
          <a:p>
            <a:pPr marL="0" marR="0" algn="ctr">
              <a:lnSpc>
                <a:spcPct val="107000"/>
              </a:lnSpc>
              <a:spcBef>
                <a:spcPts val="0"/>
              </a:spcBef>
              <a:spcAft>
                <a:spcPts val="800"/>
              </a:spcAft>
            </a:pPr>
            <a:r>
              <a:rPr lang="en-US" sz="2800" i="1" dirty="0">
                <a:effectLst/>
                <a:latin typeface="Times New Roman" panose="02020603050405020304" pitchFamily="18" charset="0"/>
                <a:ea typeface="Times New Roman" panose="02020603050405020304" pitchFamily="18" charset="0"/>
                <a:cs typeface="Times New Roman" panose="02020603050405020304" pitchFamily="18" charset="0"/>
              </a:rPr>
              <a:t>“To celebrate America’s 250th anniversary with Patriotic, Historical and Educational programs which raises the awareness of Americans about our past and help strengthen our democracy.”</a:t>
            </a:r>
            <a:endParaRPr lang="en-US" sz="28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2" name="Rectangle 1">
            <a:extLst>
              <a:ext uri="{FF2B5EF4-FFF2-40B4-BE49-F238E27FC236}">
                <a16:creationId xmlns:a16="http://schemas.microsoft.com/office/drawing/2014/main" id="{EAB321C6-5301-169D-46A5-F6E4169B6C91}"/>
              </a:ext>
            </a:extLst>
          </p:cNvPr>
          <p:cNvSpPr/>
          <p:nvPr/>
        </p:nvSpPr>
        <p:spPr>
          <a:xfrm>
            <a:off x="0" y="5787834"/>
            <a:ext cx="448056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SAR MISSION</a:t>
            </a:r>
          </a:p>
        </p:txBody>
      </p:sp>
    </p:spTree>
    <p:custDataLst>
      <p:tags r:id="rId1"/>
    </p:custDataLst>
    <p:extLst>
      <p:ext uri="{BB962C8B-B14F-4D97-AF65-F5344CB8AC3E}">
        <p14:creationId xmlns:p14="http://schemas.microsoft.com/office/powerpoint/2010/main" val="2951999036"/>
      </p:ext>
    </p:extLst>
  </p:cSld>
  <p:clrMapOvr>
    <a:masterClrMapping/>
  </p:clrMapOvr>
  <mc:AlternateContent xmlns:mc="http://schemas.openxmlformats.org/markup-compatibility/2006" xmlns:p14="http://schemas.microsoft.com/office/powerpoint/2010/main">
    <mc:Choice Requires="p14">
      <p:transition spd="med" p14:dur="700" advClick="0" advTm="16951">
        <p:fade/>
      </p:transition>
    </mc:Choice>
    <mc:Fallback xmlns="">
      <p:transition spd="med" advClick="0" advTm="1695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grpId="0" nodeType="afterEffect">
                                  <p:stCondLst>
                                    <p:cond delay="800"/>
                                  </p:stCondLst>
                                  <p:childTnLst>
                                    <p:set>
                                      <p:cBhvr>
                                        <p:cTn id="1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animBg="1"/>
    </p:bldLst>
  </p:timing>
  <p:extLst>
    <p:ext uri="{E180D4A7-C9FB-4DFB-919C-405C955672EB}">
      <p14:showEvtLst xmlns:p14="http://schemas.microsoft.com/office/powerpoint/2010/main">
        <p14:playEvt time="1759" objId="3"/>
        <p14:stopEvt time="16784" objId="3"/>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E2D38A5-AE3B-E177-7169-DE1168FD0B9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916287"/>
            <a:ext cx="12192000" cy="5992586"/>
          </a:xfrm>
          <a:prstGeom prst="rect">
            <a:avLst/>
          </a:prstGeom>
        </p:spPr>
      </p:pic>
      <p:sp>
        <p:nvSpPr>
          <p:cNvPr id="3" name="TextBox 2">
            <a:extLst>
              <a:ext uri="{FF2B5EF4-FFF2-40B4-BE49-F238E27FC236}">
                <a16:creationId xmlns:a16="http://schemas.microsoft.com/office/drawing/2014/main" id="{9DB5C243-AB63-58D7-EF53-3E37A97C9550}"/>
              </a:ext>
            </a:extLst>
          </p:cNvPr>
          <p:cNvSpPr txBox="1"/>
          <p:nvPr/>
        </p:nvSpPr>
        <p:spPr>
          <a:xfrm>
            <a:off x="1714501" y="1517082"/>
            <a:ext cx="9062357" cy="5032147"/>
          </a:xfrm>
          <a:prstGeom prst="rect">
            <a:avLst/>
          </a:prstGeom>
          <a:solidFill>
            <a:schemeClr val="accent1">
              <a:lumMod val="40000"/>
              <a:lumOff val="60000"/>
              <a:alpha val="90000"/>
            </a:schemeClr>
          </a:solidFill>
          <a:ln w="171450">
            <a:noFill/>
          </a:ln>
        </p:spPr>
        <p:txBody>
          <a:bodyPr wrap="square" tIns="274320" rtlCol="0">
            <a:spAutoFit/>
          </a:bodyPr>
          <a:lstStyle/>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The America 250 SAR Committee </a:t>
            </a:r>
          </a:p>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works on the national, state, and local levels to </a:t>
            </a:r>
          </a:p>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promote the commemoration of the 250th Anniversary </a:t>
            </a:r>
          </a:p>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of the American Revolution and the establishment </a:t>
            </a:r>
          </a:p>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of the United States through Patriotic, </a:t>
            </a:r>
          </a:p>
          <a:p>
            <a:pPr algn="ctr"/>
            <a:r>
              <a:rPr lang="en-US" sz="3600" dirty="0">
                <a:effectLst/>
                <a:latin typeface="Times New Roman" panose="02020603050405020304" pitchFamily="18" charset="0"/>
                <a:ea typeface="Calibri" panose="020F0502020204030204" pitchFamily="34" charset="0"/>
                <a:cs typeface="Times New Roman" panose="02020603050405020304" pitchFamily="18" charset="0"/>
              </a:rPr>
              <a:t>Historical and Educational programs.</a:t>
            </a:r>
          </a:p>
          <a:p>
            <a:endParaRPr lang="en-US" dirty="0"/>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Tree>
    <p:custDataLst>
      <p:tags r:id="rId1"/>
    </p:custDataLst>
    <p:extLst>
      <p:ext uri="{BB962C8B-B14F-4D97-AF65-F5344CB8AC3E}">
        <p14:creationId xmlns:p14="http://schemas.microsoft.com/office/powerpoint/2010/main" val="2704150027"/>
      </p:ext>
    </p:extLst>
  </p:cSld>
  <p:clrMapOvr>
    <a:masterClrMapping/>
  </p:clrMapOvr>
  <mc:AlternateContent xmlns:mc="http://schemas.openxmlformats.org/markup-compatibility/2006" xmlns:p14="http://schemas.microsoft.com/office/powerpoint/2010/main">
    <mc:Choice Requires="p14">
      <p:transition spd="med" p14:dur="700" advClick="0" advTm="29121">
        <p:fade/>
      </p:transition>
    </mc:Choice>
    <mc:Fallback xmlns="">
      <p:transition spd="med" advClick="0" advTm="29121">
        <p:fade/>
      </p:transition>
    </mc:Fallback>
  </mc:AlternateContent>
  <p:extLst>
    <p:ext uri="{E180D4A7-C9FB-4DFB-919C-405C955672EB}">
      <p14:showEvtLst xmlns:p14="http://schemas.microsoft.com/office/powerpoint/2010/main">
        <p14:playEvt time="366" objId="7"/>
        <p14:stopEvt time="28373" objId="7"/>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92DC22C-7CF7-A7D1-2EF7-3CBD40CED54E}"/>
              </a:ext>
            </a:extLst>
          </p:cNvPr>
          <p:cNvSpPr txBox="1"/>
          <p:nvPr/>
        </p:nvSpPr>
        <p:spPr>
          <a:xfrm>
            <a:off x="2079171" y="1049974"/>
            <a:ext cx="7296150" cy="4524315"/>
          </a:xfrm>
          <a:prstGeom prst="rect">
            <a:avLst/>
          </a:prstGeom>
          <a:solidFill>
            <a:schemeClr val="accent1">
              <a:lumMod val="75000"/>
            </a:schemeClr>
          </a:solidFill>
        </p:spPr>
        <p:txBody>
          <a:bodyPr wrap="square" lIns="365760" tIns="365760" rIns="365760" bIns="365760" rtlCol="0">
            <a:spAutoFit/>
          </a:bodyPr>
          <a:lstStyle/>
          <a:p>
            <a:pPr algn="ctr"/>
            <a:r>
              <a:rPr lang="en-US" sz="4800" dirty="0">
                <a:solidFill>
                  <a:schemeClr val="bg1"/>
                </a:solidFill>
              </a:rPr>
              <a:t>#1</a:t>
            </a:r>
          </a:p>
          <a:p>
            <a:r>
              <a:rPr lang="en-US" dirty="0">
                <a:solidFill>
                  <a:schemeClr val="bg1"/>
                </a:solidFill>
              </a:rPr>
              <a:t>Raise awareness of the SAR as a Patriotic Organization and Reenergize America’s Sense of Patriotism. Examples to date include:</a:t>
            </a:r>
          </a:p>
          <a:p>
            <a:endParaRPr lang="en-US" i="1" dirty="0">
              <a:solidFill>
                <a:schemeClr val="bg1"/>
              </a:solidFill>
            </a:endParaRPr>
          </a:p>
          <a:p>
            <a:pPr marL="742950" lvl="1" indent="-285750">
              <a:buFont typeface="Arial" panose="020B0604020202020204" pitchFamily="34" charset="0"/>
              <a:buChar char="•"/>
            </a:pPr>
            <a:r>
              <a:rPr lang="en-US" dirty="0">
                <a:solidFill>
                  <a:schemeClr val="bg1"/>
                </a:solidFill>
              </a:rPr>
              <a:t>Color Guard Participation - 4th of July, Veterans Day, Flag Day, Patriots Day, Yorktown Day </a:t>
            </a:r>
          </a:p>
          <a:p>
            <a:pPr marL="742950" lvl="1" indent="-285750">
              <a:buFont typeface="Arial" panose="020B0604020202020204" pitchFamily="34" charset="0"/>
              <a:buChar char="•"/>
            </a:pPr>
            <a:r>
              <a:rPr lang="en-US" dirty="0">
                <a:solidFill>
                  <a:schemeClr val="bg1"/>
                </a:solidFill>
              </a:rPr>
              <a:t>Wreaths Across America</a:t>
            </a:r>
          </a:p>
          <a:p>
            <a:pPr marL="742950" lvl="1" indent="-285750">
              <a:buFont typeface="Arial" panose="020B0604020202020204" pitchFamily="34" charset="0"/>
              <a:buChar char="•"/>
            </a:pPr>
            <a:r>
              <a:rPr lang="en-US" dirty="0">
                <a:solidFill>
                  <a:schemeClr val="bg1"/>
                </a:solidFill>
              </a:rPr>
              <a:t>Flag Retirement</a:t>
            </a:r>
          </a:p>
          <a:p>
            <a:pPr marL="742950" lvl="1" indent="-285750">
              <a:buFont typeface="Arial" panose="020B0604020202020204" pitchFamily="34" charset="0"/>
              <a:buChar char="•"/>
            </a:pPr>
            <a:r>
              <a:rPr lang="en-US" dirty="0">
                <a:solidFill>
                  <a:schemeClr val="bg1"/>
                </a:solidFill>
              </a:rPr>
              <a:t>Honor Flight</a:t>
            </a:r>
          </a:p>
          <a:p>
            <a:pPr marL="742950" lvl="1" indent="-285750">
              <a:buFont typeface="Arial" panose="020B0604020202020204" pitchFamily="34" charset="0"/>
              <a:buChar char="•"/>
            </a:pPr>
            <a:r>
              <a:rPr lang="en-US" dirty="0">
                <a:solidFill>
                  <a:schemeClr val="bg1"/>
                </a:solidFill>
              </a:rPr>
              <a:t>Patriot Sons and Daughters</a:t>
            </a:r>
          </a:p>
          <a:p>
            <a:pPr marL="742950" lvl="1" indent="-285750">
              <a:buFont typeface="Arial" panose="020B0604020202020204" pitchFamily="34" charset="0"/>
              <a:buChar char="•"/>
            </a:pPr>
            <a:r>
              <a:rPr lang="en-US" dirty="0">
                <a:solidFill>
                  <a:schemeClr val="bg1"/>
                </a:solidFill>
              </a:rPr>
              <a:t>Veterans Support </a:t>
            </a:r>
          </a:p>
          <a:p>
            <a:pPr lvl="1"/>
            <a:endParaRPr lang="en-US" dirty="0"/>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2" name="Rectangle 1">
            <a:extLst>
              <a:ext uri="{FF2B5EF4-FFF2-40B4-BE49-F238E27FC236}">
                <a16:creationId xmlns:a16="http://schemas.microsoft.com/office/drawing/2014/main" id="{EAB321C6-5301-169D-46A5-F6E4169B6C91}"/>
              </a:ext>
            </a:extLst>
          </p:cNvPr>
          <p:cNvSpPr/>
          <p:nvPr/>
        </p:nvSpPr>
        <p:spPr>
          <a:xfrm>
            <a:off x="0" y="5102034"/>
            <a:ext cx="419100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SAR GOALS</a:t>
            </a:r>
          </a:p>
        </p:txBody>
      </p:sp>
      <p:sp>
        <p:nvSpPr>
          <p:cNvPr id="10" name="Rectangle 9">
            <a:extLst>
              <a:ext uri="{FF2B5EF4-FFF2-40B4-BE49-F238E27FC236}">
                <a16:creationId xmlns:a16="http://schemas.microsoft.com/office/drawing/2014/main" id="{0BD6246E-50A4-676E-0BE3-8409E4B0FB2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spTree>
    <p:custDataLst>
      <p:tags r:id="rId1"/>
    </p:custDataLst>
    <p:extLst>
      <p:ext uri="{BB962C8B-B14F-4D97-AF65-F5344CB8AC3E}">
        <p14:creationId xmlns:p14="http://schemas.microsoft.com/office/powerpoint/2010/main" val="747576469"/>
      </p:ext>
    </p:extLst>
  </p:cSld>
  <p:clrMapOvr>
    <a:masterClrMapping/>
  </p:clrMapOvr>
  <mc:AlternateContent xmlns:mc="http://schemas.openxmlformats.org/markup-compatibility/2006" xmlns:p14="http://schemas.microsoft.com/office/powerpoint/2010/main">
    <mc:Choice Requires="p14">
      <p:transition spd="med" p14:dur="700" advClick="0" advTm="30742">
        <p:fade/>
      </p:transition>
    </mc:Choice>
    <mc:Fallback xmlns="">
      <p:transition spd="med" advClick="0" advTm="307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extLst>
    <p:ext uri="{E180D4A7-C9FB-4DFB-919C-405C955672EB}">
      <p14:showEvtLst xmlns:p14="http://schemas.microsoft.com/office/powerpoint/2010/main">
        <p14:playEvt time="1089" objId="7"/>
        <p14:stopEvt time="30088" objId="7"/>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outdoor, person, sport, people&#10;&#10;Description automatically generated">
            <a:extLst>
              <a:ext uri="{FF2B5EF4-FFF2-40B4-BE49-F238E27FC236}">
                <a16:creationId xmlns:a16="http://schemas.microsoft.com/office/drawing/2014/main" id="{451F362E-CEC0-273A-72A8-DE562E2475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4036" y="3026011"/>
            <a:ext cx="2464080" cy="3219932"/>
          </a:xfrm>
          <a:prstGeom prst="rect">
            <a:avLst/>
          </a:prstGeom>
        </p:spPr>
      </p:pic>
      <p:pic>
        <p:nvPicPr>
          <p:cNvPr id="28" name="Picture 27">
            <a:extLst>
              <a:ext uri="{FF2B5EF4-FFF2-40B4-BE49-F238E27FC236}">
                <a16:creationId xmlns:a16="http://schemas.microsoft.com/office/drawing/2014/main" id="{75F47E36-E10B-CD77-D431-8F8CBFD3EA7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276499" y="2973844"/>
            <a:ext cx="2627216" cy="1970412"/>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860" y="134238"/>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AA9EB095-239C-55B2-C23B-8EE4A9C904CF}"/>
              </a:ext>
            </a:extLst>
          </p:cNvPr>
          <p:cNvSpPr/>
          <p:nvPr/>
        </p:nvSpPr>
        <p:spPr>
          <a:xfrm>
            <a:off x="0" y="5102034"/>
            <a:ext cx="480060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COLOR GUARD</a:t>
            </a:r>
          </a:p>
        </p:txBody>
      </p:sp>
      <p:sp>
        <p:nvSpPr>
          <p:cNvPr id="11" name="Rectangle 10">
            <a:extLst>
              <a:ext uri="{FF2B5EF4-FFF2-40B4-BE49-F238E27FC236}">
                <a16:creationId xmlns:a16="http://schemas.microsoft.com/office/drawing/2014/main" id="{2F40D576-5BC3-E149-5BF0-338CF61E9B3A}"/>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pic>
        <p:nvPicPr>
          <p:cNvPr id="30" name="Picture 29">
            <a:extLst>
              <a:ext uri="{FF2B5EF4-FFF2-40B4-BE49-F238E27FC236}">
                <a16:creationId xmlns:a16="http://schemas.microsoft.com/office/drawing/2014/main" id="{70CF04EC-C84C-3931-99DB-60847C6F0B64}"/>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8028438" y="2969978"/>
            <a:ext cx="2382362" cy="1970412"/>
          </a:xfrm>
          <a:prstGeom prst="rect">
            <a:avLst/>
          </a:prstGeom>
        </p:spPr>
      </p:pic>
      <p:pic>
        <p:nvPicPr>
          <p:cNvPr id="27" name="Picture 26">
            <a:extLst>
              <a:ext uri="{FF2B5EF4-FFF2-40B4-BE49-F238E27FC236}">
                <a16:creationId xmlns:a16="http://schemas.microsoft.com/office/drawing/2014/main" id="{B9F3821F-111A-4806-613A-C83E2B2EA6F6}"/>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40010" y="891218"/>
            <a:ext cx="2463015" cy="1970412"/>
          </a:xfrm>
          <a:prstGeom prst="rect">
            <a:avLst/>
          </a:prstGeom>
        </p:spPr>
      </p:pic>
      <p:pic>
        <p:nvPicPr>
          <p:cNvPr id="26" name="Picture 25" descr="A picture containing tree, person, outdoor, sport&#10;&#10;Description automatically generated">
            <a:extLst>
              <a:ext uri="{FF2B5EF4-FFF2-40B4-BE49-F238E27FC236}">
                <a16:creationId xmlns:a16="http://schemas.microsoft.com/office/drawing/2014/main" id="{9107B4B9-31E4-9188-02FB-6E3F9B71ED0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52368" y="875523"/>
            <a:ext cx="2627216" cy="1970412"/>
          </a:xfrm>
          <a:prstGeom prst="rect">
            <a:avLst/>
          </a:prstGeom>
        </p:spPr>
      </p:pic>
      <p:sp>
        <p:nvSpPr>
          <p:cNvPr id="20" name="TextBox 19">
            <a:extLst>
              <a:ext uri="{FF2B5EF4-FFF2-40B4-BE49-F238E27FC236}">
                <a16:creationId xmlns:a16="http://schemas.microsoft.com/office/drawing/2014/main" id="{A2913C8A-EDB1-5EFB-6E22-6A590971E866}"/>
              </a:ext>
            </a:extLst>
          </p:cNvPr>
          <p:cNvSpPr txBox="1"/>
          <p:nvPr/>
        </p:nvSpPr>
        <p:spPr>
          <a:xfrm>
            <a:off x="4865176" y="2455313"/>
            <a:ext cx="1114408" cy="369332"/>
          </a:xfrm>
          <a:prstGeom prst="rect">
            <a:avLst/>
          </a:prstGeom>
          <a:noFill/>
        </p:spPr>
        <p:txBody>
          <a:bodyPr wrap="none" rtlCol="0">
            <a:spAutoFit/>
          </a:bodyPr>
          <a:lstStyle/>
          <a:p>
            <a:r>
              <a:rPr lang="en-US" dirty="0">
                <a:solidFill>
                  <a:schemeClr val="bg1"/>
                </a:solidFill>
              </a:rPr>
              <a:t>4</a:t>
            </a:r>
            <a:r>
              <a:rPr lang="en-US" baseline="30000" dirty="0">
                <a:solidFill>
                  <a:schemeClr val="bg1"/>
                </a:solidFill>
              </a:rPr>
              <a:t>th</a:t>
            </a:r>
            <a:r>
              <a:rPr lang="en-US" dirty="0">
                <a:solidFill>
                  <a:schemeClr val="bg1"/>
                </a:solidFill>
              </a:rPr>
              <a:t> Of July</a:t>
            </a:r>
          </a:p>
        </p:txBody>
      </p:sp>
      <p:sp>
        <p:nvSpPr>
          <p:cNvPr id="21" name="TextBox 20">
            <a:extLst>
              <a:ext uri="{FF2B5EF4-FFF2-40B4-BE49-F238E27FC236}">
                <a16:creationId xmlns:a16="http://schemas.microsoft.com/office/drawing/2014/main" id="{B90B84BA-96FE-71D6-348A-BFD09A397DF9}"/>
              </a:ext>
            </a:extLst>
          </p:cNvPr>
          <p:cNvSpPr txBox="1"/>
          <p:nvPr/>
        </p:nvSpPr>
        <p:spPr>
          <a:xfrm>
            <a:off x="6410289" y="2455313"/>
            <a:ext cx="1412374" cy="369332"/>
          </a:xfrm>
          <a:prstGeom prst="rect">
            <a:avLst/>
          </a:prstGeom>
          <a:noFill/>
        </p:spPr>
        <p:txBody>
          <a:bodyPr wrap="none" rtlCol="0">
            <a:spAutoFit/>
          </a:bodyPr>
          <a:lstStyle/>
          <a:p>
            <a:r>
              <a:rPr lang="en-US" dirty="0">
                <a:solidFill>
                  <a:schemeClr val="bg1"/>
                </a:solidFill>
              </a:rPr>
              <a:t>Veterans Day</a:t>
            </a:r>
          </a:p>
        </p:txBody>
      </p:sp>
      <p:sp>
        <p:nvSpPr>
          <p:cNvPr id="22" name="TextBox 21">
            <a:extLst>
              <a:ext uri="{FF2B5EF4-FFF2-40B4-BE49-F238E27FC236}">
                <a16:creationId xmlns:a16="http://schemas.microsoft.com/office/drawing/2014/main" id="{773B047E-B02D-925D-3B1F-334A056FBDA2}"/>
              </a:ext>
            </a:extLst>
          </p:cNvPr>
          <p:cNvSpPr txBox="1"/>
          <p:nvPr/>
        </p:nvSpPr>
        <p:spPr>
          <a:xfrm>
            <a:off x="2383320" y="4542545"/>
            <a:ext cx="969048" cy="369332"/>
          </a:xfrm>
          <a:prstGeom prst="rect">
            <a:avLst/>
          </a:prstGeom>
          <a:noFill/>
        </p:spPr>
        <p:txBody>
          <a:bodyPr wrap="none" rtlCol="0">
            <a:spAutoFit/>
          </a:bodyPr>
          <a:lstStyle/>
          <a:p>
            <a:r>
              <a:rPr lang="en-US" dirty="0">
                <a:solidFill>
                  <a:schemeClr val="bg1"/>
                </a:solidFill>
              </a:rPr>
              <a:t>Flag Day</a:t>
            </a:r>
          </a:p>
        </p:txBody>
      </p:sp>
      <p:sp>
        <p:nvSpPr>
          <p:cNvPr id="23" name="TextBox 22">
            <a:extLst>
              <a:ext uri="{FF2B5EF4-FFF2-40B4-BE49-F238E27FC236}">
                <a16:creationId xmlns:a16="http://schemas.microsoft.com/office/drawing/2014/main" id="{6C7E7093-7845-38CD-E1AD-46F7A5F1863F}"/>
              </a:ext>
            </a:extLst>
          </p:cNvPr>
          <p:cNvSpPr txBox="1"/>
          <p:nvPr/>
        </p:nvSpPr>
        <p:spPr>
          <a:xfrm>
            <a:off x="6343650" y="5358269"/>
            <a:ext cx="1311449" cy="369332"/>
          </a:xfrm>
          <a:prstGeom prst="rect">
            <a:avLst/>
          </a:prstGeom>
          <a:noFill/>
        </p:spPr>
        <p:txBody>
          <a:bodyPr wrap="none" rtlCol="0">
            <a:spAutoFit/>
          </a:bodyPr>
          <a:lstStyle/>
          <a:p>
            <a:r>
              <a:rPr lang="en-US" dirty="0">
                <a:solidFill>
                  <a:schemeClr val="bg1"/>
                </a:solidFill>
              </a:rPr>
              <a:t>Patriots Day</a:t>
            </a:r>
          </a:p>
        </p:txBody>
      </p:sp>
      <p:sp>
        <p:nvSpPr>
          <p:cNvPr id="24" name="TextBox 23">
            <a:extLst>
              <a:ext uri="{FF2B5EF4-FFF2-40B4-BE49-F238E27FC236}">
                <a16:creationId xmlns:a16="http://schemas.microsoft.com/office/drawing/2014/main" id="{E92818CC-A7B8-12CC-47A7-DB4876D1413D}"/>
              </a:ext>
            </a:extLst>
          </p:cNvPr>
          <p:cNvSpPr txBox="1"/>
          <p:nvPr/>
        </p:nvSpPr>
        <p:spPr>
          <a:xfrm>
            <a:off x="8867447" y="4486043"/>
            <a:ext cx="1473288" cy="369332"/>
          </a:xfrm>
          <a:prstGeom prst="rect">
            <a:avLst/>
          </a:prstGeom>
          <a:noFill/>
        </p:spPr>
        <p:txBody>
          <a:bodyPr wrap="none" rtlCol="0">
            <a:spAutoFit/>
          </a:bodyPr>
          <a:lstStyle/>
          <a:p>
            <a:r>
              <a:rPr lang="en-US" dirty="0">
                <a:solidFill>
                  <a:schemeClr val="bg1"/>
                </a:solidFill>
              </a:rPr>
              <a:t>Yorktown Day</a:t>
            </a:r>
          </a:p>
        </p:txBody>
      </p:sp>
    </p:spTree>
    <p:custDataLst>
      <p:tags r:id="rId1"/>
    </p:custDataLst>
    <p:extLst>
      <p:ext uri="{BB962C8B-B14F-4D97-AF65-F5344CB8AC3E}">
        <p14:creationId xmlns:p14="http://schemas.microsoft.com/office/powerpoint/2010/main" val="2475375666"/>
      </p:ext>
    </p:extLst>
  </p:cSld>
  <p:clrMapOvr>
    <a:masterClrMapping/>
  </p:clrMapOvr>
  <mc:AlternateContent xmlns:mc="http://schemas.openxmlformats.org/markup-compatibility/2006" xmlns:p14="http://schemas.microsoft.com/office/powerpoint/2010/main">
    <mc:Choice Requires="p14">
      <p:transition spd="med" p14:dur="700" advClick="0" advTm="33121">
        <p:fade/>
      </p:transition>
    </mc:Choice>
    <mc:Fallback xmlns="">
      <p:transition spd="med" advClick="0" advTm="331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034" objId="17"/>
        <p14:stopEvt time="32339" objId="17"/>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outdoor, sport, dancer&#10;&#10;Description automatically generated">
            <a:extLst>
              <a:ext uri="{FF2B5EF4-FFF2-40B4-BE49-F238E27FC236}">
                <a16:creationId xmlns:a16="http://schemas.microsoft.com/office/drawing/2014/main" id="{2DEE601C-A19A-7A26-6F0E-B25EC73819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65747" y="918293"/>
            <a:ext cx="3805238" cy="5073650"/>
          </a:xfrm>
          <a:prstGeom prst="rect">
            <a:avLst/>
          </a:prstGeom>
        </p:spPr>
      </p:pic>
      <p:pic>
        <p:nvPicPr>
          <p:cNvPr id="12" name="Picture 11" descr="A picture containing text, red&#10;&#10;Description automatically generated">
            <a:extLst>
              <a:ext uri="{FF2B5EF4-FFF2-40B4-BE49-F238E27FC236}">
                <a16:creationId xmlns:a16="http://schemas.microsoft.com/office/drawing/2014/main" id="{340AA4CC-ACA0-5A1A-7AB8-9F25F2856F0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5713412" y="1538288"/>
            <a:ext cx="5041900" cy="3781425"/>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860" y="121812"/>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AA9EB095-239C-55B2-C23B-8EE4A9C904CF}"/>
              </a:ext>
            </a:extLst>
          </p:cNvPr>
          <p:cNvSpPr/>
          <p:nvPr/>
        </p:nvSpPr>
        <p:spPr>
          <a:xfrm>
            <a:off x="0" y="5102034"/>
            <a:ext cx="727710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WREATHS ACROSS AMERICA</a:t>
            </a:r>
          </a:p>
        </p:txBody>
      </p:sp>
      <p:sp>
        <p:nvSpPr>
          <p:cNvPr id="11" name="Rectangle 10">
            <a:extLst>
              <a:ext uri="{FF2B5EF4-FFF2-40B4-BE49-F238E27FC236}">
                <a16:creationId xmlns:a16="http://schemas.microsoft.com/office/drawing/2014/main" id="{2F40D576-5BC3-E149-5BF0-338CF61E9B3A}"/>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spTree>
    <p:custDataLst>
      <p:tags r:id="rId1"/>
    </p:custDataLst>
    <p:extLst>
      <p:ext uri="{BB962C8B-B14F-4D97-AF65-F5344CB8AC3E}">
        <p14:creationId xmlns:p14="http://schemas.microsoft.com/office/powerpoint/2010/main" val="2886379949"/>
      </p:ext>
    </p:extLst>
  </p:cSld>
  <p:clrMapOvr>
    <a:masterClrMapping/>
  </p:clrMapOvr>
  <mc:AlternateContent xmlns:mc="http://schemas.openxmlformats.org/markup-compatibility/2006" xmlns:p14="http://schemas.microsoft.com/office/powerpoint/2010/main">
    <mc:Choice Requires="p14">
      <p:transition spd="med" p14:dur="700" advClick="0" advTm="43007">
        <p:fade/>
      </p:transition>
    </mc:Choice>
    <mc:Fallback xmlns="">
      <p:transition spd="med" advClick="0" advTm="430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12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313" objId="8"/>
        <p14:stopEvt time="43007" objId="8"/>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group of people holding a flag&#10;&#10;Description automatically generated with low confidence">
            <a:extLst>
              <a:ext uri="{FF2B5EF4-FFF2-40B4-BE49-F238E27FC236}">
                <a16:creationId xmlns:a16="http://schemas.microsoft.com/office/drawing/2014/main" id="{E070582C-40E5-00BE-A794-35F162FCC5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16632" y="1878046"/>
            <a:ext cx="6639939" cy="4979954"/>
          </a:xfrm>
          <a:prstGeom prst="rect">
            <a:avLst/>
          </a:prstGeom>
        </p:spPr>
      </p:pic>
      <p:pic>
        <p:nvPicPr>
          <p:cNvPr id="8" name="Picture 7">
            <a:extLst>
              <a:ext uri="{FF2B5EF4-FFF2-40B4-BE49-F238E27FC236}">
                <a16:creationId xmlns:a16="http://schemas.microsoft.com/office/drawing/2014/main" id="{1429BE37-00B9-E2A1-C796-105684C5489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647519" y="1023431"/>
            <a:ext cx="4010706" cy="2466609"/>
          </a:xfrm>
          <a:prstGeom prst="rect">
            <a:avLst/>
          </a:prstGeom>
          <a:ln w="73025">
            <a:solidFill>
              <a:schemeClr val="bg1"/>
            </a:solidFill>
          </a:ln>
        </p:spPr>
      </p:pic>
      <p:pic>
        <p:nvPicPr>
          <p:cNvPr id="3" name="Picture 2" descr="A group of people holding a flag&#10;&#10;Description automatically generated with medium confidence">
            <a:extLst>
              <a:ext uri="{FF2B5EF4-FFF2-40B4-BE49-F238E27FC236}">
                <a16:creationId xmlns:a16="http://schemas.microsoft.com/office/drawing/2014/main" id="{2F41E3A1-1C40-2CEB-EF23-43FC57999F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9557" y="1013720"/>
            <a:ext cx="3525964" cy="5172075"/>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2860" y="121812"/>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AA9EB095-239C-55B2-C23B-8EE4A9C904CF}"/>
              </a:ext>
            </a:extLst>
          </p:cNvPr>
          <p:cNvSpPr/>
          <p:nvPr/>
        </p:nvSpPr>
        <p:spPr>
          <a:xfrm>
            <a:off x="0" y="5102034"/>
            <a:ext cx="560070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FLAG RETIREMENT</a:t>
            </a:r>
          </a:p>
        </p:txBody>
      </p:sp>
      <p:sp>
        <p:nvSpPr>
          <p:cNvPr id="11" name="Rectangle 10">
            <a:extLst>
              <a:ext uri="{FF2B5EF4-FFF2-40B4-BE49-F238E27FC236}">
                <a16:creationId xmlns:a16="http://schemas.microsoft.com/office/drawing/2014/main" id="{2F40D576-5BC3-E149-5BF0-338CF61E9B3A}"/>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spTree>
    <p:custDataLst>
      <p:tags r:id="rId1"/>
    </p:custDataLst>
    <p:extLst>
      <p:ext uri="{BB962C8B-B14F-4D97-AF65-F5344CB8AC3E}">
        <p14:creationId xmlns:p14="http://schemas.microsoft.com/office/powerpoint/2010/main" val="2215265839"/>
      </p:ext>
    </p:extLst>
  </p:cSld>
  <p:clrMapOvr>
    <a:masterClrMapping/>
  </p:clrMapOvr>
  <mc:AlternateContent xmlns:mc="http://schemas.openxmlformats.org/markup-compatibility/2006" xmlns:p14="http://schemas.microsoft.com/office/powerpoint/2010/main">
    <mc:Choice Requires="p14">
      <p:transition spd="med" p14:dur="700" advClick="0" advTm="39696">
        <p:fade/>
      </p:transition>
    </mc:Choice>
    <mc:Fallback xmlns="">
      <p:transition spd="med" advClick="0" advTm="39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1" presetClass="entr" presetSubtype="0" fill="hold" nodeType="withEffect">
                                  <p:stCondLst>
                                    <p:cond delay="100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20000"/>
                                  </p:stCondLst>
                                  <p:childTnLst>
                                    <p:set>
                                      <p:cBhvr>
                                        <p:cTn id="17"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033" objId="9"/>
        <p14:stopEvt time="38803" objId="9"/>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person in a wheelchair&#10;&#10;Description automatically generated with low confidence">
            <a:extLst>
              <a:ext uri="{FF2B5EF4-FFF2-40B4-BE49-F238E27FC236}">
                <a16:creationId xmlns:a16="http://schemas.microsoft.com/office/drawing/2014/main" id="{C264EBA7-D5B7-7C88-CDFF-04B0857E88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71800" y="612057"/>
            <a:ext cx="9753600" cy="6505575"/>
          </a:xfrm>
          <a:prstGeom prst="rect">
            <a:avLst/>
          </a:prstGeom>
        </p:spPr>
      </p:pic>
      <p:pic>
        <p:nvPicPr>
          <p:cNvPr id="3" name="Picture 2" descr="A group of men in clothing&#10;&#10;Description automatically generated with low confidence">
            <a:extLst>
              <a:ext uri="{FF2B5EF4-FFF2-40B4-BE49-F238E27FC236}">
                <a16:creationId xmlns:a16="http://schemas.microsoft.com/office/drawing/2014/main" id="{01F7DCE9-9E0D-BAA4-8FAF-5E04DA79572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1619573"/>
            <a:ext cx="4147807" cy="3110855"/>
          </a:xfrm>
          <a:prstGeom prst="rect">
            <a:avLst/>
          </a:prstGeom>
          <a:ln w="60325">
            <a:solidFill>
              <a:schemeClr val="bg1"/>
            </a:solidFill>
          </a:ln>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2860" y="121812"/>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AA9EB095-239C-55B2-C23B-8EE4A9C904CF}"/>
              </a:ext>
            </a:extLst>
          </p:cNvPr>
          <p:cNvSpPr/>
          <p:nvPr/>
        </p:nvSpPr>
        <p:spPr>
          <a:xfrm>
            <a:off x="0" y="5102034"/>
            <a:ext cx="497205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HONOR FLIGHT</a:t>
            </a:r>
          </a:p>
        </p:txBody>
      </p:sp>
      <p:sp>
        <p:nvSpPr>
          <p:cNvPr id="11" name="Rectangle 10">
            <a:extLst>
              <a:ext uri="{FF2B5EF4-FFF2-40B4-BE49-F238E27FC236}">
                <a16:creationId xmlns:a16="http://schemas.microsoft.com/office/drawing/2014/main" id="{2F40D576-5BC3-E149-5BF0-338CF61E9B3A}"/>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spTree>
    <p:custDataLst>
      <p:tags r:id="rId1"/>
    </p:custDataLst>
    <p:extLst>
      <p:ext uri="{BB962C8B-B14F-4D97-AF65-F5344CB8AC3E}">
        <p14:creationId xmlns:p14="http://schemas.microsoft.com/office/powerpoint/2010/main" val="831906108"/>
      </p:ext>
    </p:extLst>
  </p:cSld>
  <p:clrMapOvr>
    <a:masterClrMapping/>
  </p:clrMapOvr>
  <mc:AlternateContent xmlns:mc="http://schemas.openxmlformats.org/markup-compatibility/2006" xmlns:p14="http://schemas.microsoft.com/office/powerpoint/2010/main">
    <mc:Choice Requires="p14">
      <p:transition spd="med" p14:dur="700" advClick="0" advTm="39660">
        <p:fade/>
      </p:transition>
    </mc:Choice>
    <mc:Fallback xmlns="">
      <p:transition spd="med" advClick="0" advTm="396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120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327" objId="8"/>
        <p14:stopEvt time="39051" objId="8"/>
      </p14:showEvtLst>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picture containing grass, sky, outdoor, tree&#10;&#10;Description automatically generated">
            <a:extLst>
              <a:ext uri="{FF2B5EF4-FFF2-40B4-BE49-F238E27FC236}">
                <a16:creationId xmlns:a16="http://schemas.microsoft.com/office/drawing/2014/main" id="{23456663-AFF7-E6F6-87BB-02E1F37BEA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9750" y="1069257"/>
            <a:ext cx="7753350" cy="5168900"/>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AA9EB095-239C-55B2-C23B-8EE4A9C904CF}"/>
              </a:ext>
            </a:extLst>
          </p:cNvPr>
          <p:cNvSpPr/>
          <p:nvPr/>
        </p:nvSpPr>
        <p:spPr>
          <a:xfrm>
            <a:off x="0" y="5102034"/>
            <a:ext cx="756285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 SONS &amp; DAUGHTERS</a:t>
            </a:r>
          </a:p>
        </p:txBody>
      </p:sp>
      <p:sp>
        <p:nvSpPr>
          <p:cNvPr id="11" name="Rectangle 10">
            <a:extLst>
              <a:ext uri="{FF2B5EF4-FFF2-40B4-BE49-F238E27FC236}">
                <a16:creationId xmlns:a16="http://schemas.microsoft.com/office/drawing/2014/main" id="{2F40D576-5BC3-E149-5BF0-338CF61E9B3A}"/>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PATRIOTIC PROGRAMS</a:t>
            </a:r>
          </a:p>
        </p:txBody>
      </p:sp>
    </p:spTree>
    <p:custDataLst>
      <p:tags r:id="rId1"/>
    </p:custDataLst>
    <p:extLst>
      <p:ext uri="{BB962C8B-B14F-4D97-AF65-F5344CB8AC3E}">
        <p14:creationId xmlns:p14="http://schemas.microsoft.com/office/powerpoint/2010/main" val="3603461201"/>
      </p:ext>
    </p:extLst>
  </p:cSld>
  <p:clrMapOvr>
    <a:masterClrMapping/>
  </p:clrMapOvr>
  <mc:AlternateContent xmlns:mc="http://schemas.openxmlformats.org/markup-compatibility/2006" xmlns:p14="http://schemas.microsoft.com/office/powerpoint/2010/main">
    <mc:Choice Requires="p14">
      <p:transition spd="med" p14:dur="700" advClick="0" advTm="33743">
        <p:fade/>
      </p:transition>
    </mc:Choice>
    <mc:Fallback xmlns="">
      <p:transition spd="med" advClick="0" advTm="3374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03" objId="7"/>
        <p14:stopEvt time="32599" objId="7"/>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92DC22C-7CF7-A7D1-2EF7-3CBD40CED54E}"/>
              </a:ext>
            </a:extLst>
          </p:cNvPr>
          <p:cNvSpPr txBox="1"/>
          <p:nvPr/>
        </p:nvSpPr>
        <p:spPr>
          <a:xfrm>
            <a:off x="2447925" y="1183668"/>
            <a:ext cx="7296150" cy="3660169"/>
          </a:xfrm>
          <a:prstGeom prst="rect">
            <a:avLst/>
          </a:prstGeom>
          <a:solidFill>
            <a:schemeClr val="accent1">
              <a:lumMod val="75000"/>
            </a:schemeClr>
          </a:solidFill>
        </p:spPr>
        <p:txBody>
          <a:bodyPr wrap="square" lIns="365760" tIns="365760" rIns="365760" bIns="365760" rtlCol="0">
            <a:spAutoFit/>
          </a:bodyPr>
          <a:lstStyle/>
          <a:p>
            <a:pPr algn="ctr"/>
            <a:r>
              <a:rPr lang="en-US" sz="4800" dirty="0">
                <a:solidFill>
                  <a:schemeClr val="bg1"/>
                </a:solidFill>
              </a:rPr>
              <a:t>#2</a:t>
            </a:r>
          </a:p>
          <a:p>
            <a:pPr marL="350520" marR="0">
              <a:lnSpc>
                <a:spcPct val="107000"/>
              </a:lnSpc>
              <a:spcBef>
                <a:spcPts val="1045"/>
              </a:spcBef>
              <a:spcAft>
                <a:spcPts val="0"/>
              </a:spcAft>
            </a:pP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Make</a:t>
            </a:r>
            <a:r>
              <a:rPr lang="en-US" sz="1800" i="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1800" i="0" spc="-5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American</a:t>
            </a:r>
            <a:r>
              <a:rPr lang="en-US" sz="1800" i="0" spc="-2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Revolution</a:t>
            </a:r>
            <a:r>
              <a:rPr lang="en-US" sz="1800" i="0" spc="-4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and</a:t>
            </a:r>
            <a:r>
              <a:rPr lang="en-US" sz="1800" i="0" spc="-2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‘Our’</a:t>
            </a:r>
            <a:r>
              <a:rPr lang="en-US" sz="1800" i="0" spc="-3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Colonial</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History</a:t>
            </a:r>
            <a:r>
              <a:rPr lang="en-US" sz="1800" i="0" spc="-5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Relevant</a:t>
            </a:r>
            <a:r>
              <a:rPr lang="en-US" sz="1800" i="0" spc="-2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Again.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Examples to date include:</a:t>
            </a:r>
            <a:endParaRPr lang="en-US" sz="1800" i="1"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Flag Day</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Our Patriots</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Revolutionary War Timeline</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America 250 Minute</a:t>
            </a:r>
          </a:p>
          <a:p>
            <a:pPr marL="1257300" lvl="2" indent="-342900">
              <a:lnSpc>
                <a:spcPct val="107000"/>
              </a:lnSpc>
              <a:spcAft>
                <a:spcPts val="800"/>
              </a:spcAft>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Traveling Trunk</a:t>
            </a:r>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2" name="Rectangle 1">
            <a:extLst>
              <a:ext uri="{FF2B5EF4-FFF2-40B4-BE49-F238E27FC236}">
                <a16:creationId xmlns:a16="http://schemas.microsoft.com/office/drawing/2014/main" id="{EAB321C6-5301-169D-46A5-F6E4169B6C91}"/>
              </a:ext>
            </a:extLst>
          </p:cNvPr>
          <p:cNvSpPr/>
          <p:nvPr/>
        </p:nvSpPr>
        <p:spPr>
          <a:xfrm>
            <a:off x="0" y="5102034"/>
            <a:ext cx="3895725"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SAR GOALS</a:t>
            </a:r>
          </a:p>
        </p:txBody>
      </p:sp>
      <p:sp>
        <p:nvSpPr>
          <p:cNvPr id="10" name="Rectangle 9">
            <a:extLst>
              <a:ext uri="{FF2B5EF4-FFF2-40B4-BE49-F238E27FC236}">
                <a16:creationId xmlns:a16="http://schemas.microsoft.com/office/drawing/2014/main" id="{0BD6246E-50A4-676E-0BE3-8409E4B0FB2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spTree>
    <p:custDataLst>
      <p:tags r:id="rId1"/>
    </p:custDataLst>
    <p:extLst>
      <p:ext uri="{BB962C8B-B14F-4D97-AF65-F5344CB8AC3E}">
        <p14:creationId xmlns:p14="http://schemas.microsoft.com/office/powerpoint/2010/main" val="1219808417"/>
      </p:ext>
    </p:extLst>
  </p:cSld>
  <p:clrMapOvr>
    <a:masterClrMapping/>
  </p:clrMapOvr>
  <mc:AlternateContent xmlns:mc="http://schemas.openxmlformats.org/markup-compatibility/2006" xmlns:p14="http://schemas.microsoft.com/office/powerpoint/2010/main">
    <mc:Choice Requires="p14">
      <p:transition spd="med" p14:dur="700" advClick="0" advTm="26356">
        <p:fade/>
      </p:transition>
    </mc:Choice>
    <mc:Fallback xmlns="">
      <p:transition spd="med" advClick="0" advTm="2635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extLst>
    <p:ext uri="{E180D4A7-C9FB-4DFB-919C-405C955672EB}">
      <p14:showEvtLst xmlns:p14="http://schemas.microsoft.com/office/powerpoint/2010/main">
        <p14:playEvt time="950" objId="7"/>
        <p14:stopEvt time="26225" objId="7"/>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04F5D5F-D7FC-AC19-F1F1-59FD4573D92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661173" y="1581474"/>
            <a:ext cx="9107755" cy="5808154"/>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0" y="5102034"/>
            <a:ext cx="3552825"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FLAG DAY</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pic>
        <p:nvPicPr>
          <p:cNvPr id="3" name="Picture 2" descr="Background pattern&#10;&#10;Description automatically generated">
            <a:extLst>
              <a:ext uri="{FF2B5EF4-FFF2-40B4-BE49-F238E27FC236}">
                <a16:creationId xmlns:a16="http://schemas.microsoft.com/office/drawing/2014/main" id="{73E7E430-B2E8-BAB2-906B-59AC1B9AB9D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42392" y="0"/>
            <a:ext cx="5876260" cy="3357863"/>
          </a:xfrm>
          <a:prstGeom prst="rect">
            <a:avLst/>
          </a:prstGeom>
          <a:ln w="38100">
            <a:solidFill>
              <a:schemeClr val="bg1"/>
            </a:solidFill>
          </a:ln>
        </p:spPr>
      </p:pic>
    </p:spTree>
    <p:custDataLst>
      <p:tags r:id="rId1"/>
    </p:custDataLst>
    <p:extLst>
      <p:ext uri="{BB962C8B-B14F-4D97-AF65-F5344CB8AC3E}">
        <p14:creationId xmlns:p14="http://schemas.microsoft.com/office/powerpoint/2010/main" val="3338374580"/>
      </p:ext>
    </p:extLst>
  </p:cSld>
  <p:clrMapOvr>
    <a:masterClrMapping/>
  </p:clrMapOvr>
  <mc:AlternateContent xmlns:mc="http://schemas.openxmlformats.org/markup-compatibility/2006" xmlns:p14="http://schemas.microsoft.com/office/powerpoint/2010/main">
    <mc:Choice Requires="p14">
      <p:transition spd="med" p14:dur="700" advClick="0" advTm="57647">
        <p:fade/>
      </p:transition>
    </mc:Choice>
    <mc:Fallback xmlns="">
      <p:transition spd="med" advClick="0" advTm="576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10" presetClass="entr" presetSubtype="0" fill="hold" nodeType="withEffect">
                                  <p:stCondLst>
                                    <p:cond delay="1000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362" objId="7"/>
        <p14:stopEvt time="56844" objId="7"/>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422F9EB-05DB-E1A9-1C7E-01E9E35DA20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922708"/>
            <a:ext cx="12192000" cy="7364711"/>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pic>
        <p:nvPicPr>
          <p:cNvPr id="3" name="Picture 2" descr="A picture containing person, outdoor, weapon, several&#10;&#10;Description automatically generated">
            <a:extLst>
              <a:ext uri="{FF2B5EF4-FFF2-40B4-BE49-F238E27FC236}">
                <a16:creationId xmlns:a16="http://schemas.microsoft.com/office/drawing/2014/main" id="{2969691B-76FB-7501-F7C5-844E05394A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63163" y="4304388"/>
            <a:ext cx="4685414" cy="3514061"/>
          </a:xfrm>
          <a:prstGeom prst="rect">
            <a:avLst/>
          </a:prstGeom>
          <a:ln w="38100">
            <a:solidFill>
              <a:schemeClr val="bg1"/>
            </a:solidFill>
          </a:ln>
        </p:spPr>
      </p:pic>
      <p:sp>
        <p:nvSpPr>
          <p:cNvPr id="10" name="Rectangle 9">
            <a:extLst>
              <a:ext uri="{FF2B5EF4-FFF2-40B4-BE49-F238E27FC236}">
                <a16:creationId xmlns:a16="http://schemas.microsoft.com/office/drawing/2014/main" id="{57AA9B40-9286-9895-2E3F-C7743AEB2E11}"/>
              </a:ext>
            </a:extLst>
          </p:cNvPr>
          <p:cNvSpPr/>
          <p:nvPr/>
        </p:nvSpPr>
        <p:spPr>
          <a:xfrm>
            <a:off x="0" y="5102034"/>
            <a:ext cx="447675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OUR PATRIOTS</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pic>
        <p:nvPicPr>
          <p:cNvPr id="9" name="Picture 8">
            <a:extLst>
              <a:ext uri="{FF2B5EF4-FFF2-40B4-BE49-F238E27FC236}">
                <a16:creationId xmlns:a16="http://schemas.microsoft.com/office/drawing/2014/main" id="{3FA7F54B-3343-FAA0-57C2-AE6D7DC6DDEF}"/>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rot="5400000">
            <a:off x="8114529" y="3520281"/>
            <a:ext cx="3854424" cy="2890818"/>
          </a:xfrm>
          <a:prstGeom prst="rect">
            <a:avLst/>
          </a:prstGeom>
          <a:ln w="38100">
            <a:solidFill>
              <a:schemeClr val="bg1"/>
            </a:solidFill>
          </a:ln>
        </p:spPr>
      </p:pic>
    </p:spTree>
    <p:custDataLst>
      <p:tags r:id="rId1"/>
    </p:custDataLst>
    <p:extLst>
      <p:ext uri="{BB962C8B-B14F-4D97-AF65-F5344CB8AC3E}">
        <p14:creationId xmlns:p14="http://schemas.microsoft.com/office/powerpoint/2010/main" val="3796929723"/>
      </p:ext>
    </p:extLst>
  </p:cSld>
  <p:clrMapOvr>
    <a:masterClrMapping/>
  </p:clrMapOvr>
  <mc:AlternateContent xmlns:mc="http://schemas.openxmlformats.org/markup-compatibility/2006" xmlns:p14="http://schemas.microsoft.com/office/powerpoint/2010/main">
    <mc:Choice Requires="p14">
      <p:transition spd="med" p14:dur="700" advClick="0" advTm="42703">
        <p:fade/>
      </p:transition>
    </mc:Choice>
    <mc:Fallback xmlns="">
      <p:transition spd="med" advClick="0" advTm="427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1" presetClass="entr" presetSubtype="0" fill="hold" nodeType="withEffect">
                                  <p:stCondLst>
                                    <p:cond delay="12000"/>
                                  </p:stCondLst>
                                  <p:childTnLst>
                                    <p:set>
                                      <p:cBhvr>
                                        <p:cTn id="15" dur="1" fill="hold">
                                          <p:stCondLst>
                                            <p:cond delay="0"/>
                                          </p:stCondLst>
                                        </p:cTn>
                                        <p:tgtEl>
                                          <p:spTgt spid="3"/>
                                        </p:tgtEl>
                                        <p:attrNameLst>
                                          <p:attrName>style.visibility</p:attrName>
                                        </p:attrNameLst>
                                      </p:cBhvr>
                                      <p:to>
                                        <p:strVal val="visible"/>
                                      </p:to>
                                    </p:set>
                                  </p:childTnLst>
                                </p:cTn>
                              </p:par>
                              <p:par>
                                <p:cTn id="16" presetID="1" presetClass="entr" presetSubtype="0" fill="hold" nodeType="withEffect">
                                  <p:stCondLst>
                                    <p:cond delay="2000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18" objId="8"/>
        <p14:stopEvt time="42434" objId="8"/>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in military uniforms marching in a field&#10;&#10;Description automatically generated with low confidence">
            <a:extLst>
              <a:ext uri="{FF2B5EF4-FFF2-40B4-BE49-F238E27FC236}">
                <a16:creationId xmlns:a16="http://schemas.microsoft.com/office/drawing/2014/main" id="{0E99CB8E-0FDD-1F91-A115-CC373B74754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03258" y="1143909"/>
            <a:ext cx="8699738" cy="5102034"/>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0" y="5102034"/>
            <a:ext cx="788670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REVOLUTIONARY WAR TIMELINE</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spTree>
    <p:custDataLst>
      <p:tags r:id="rId1"/>
    </p:custDataLst>
    <p:extLst>
      <p:ext uri="{BB962C8B-B14F-4D97-AF65-F5344CB8AC3E}">
        <p14:creationId xmlns:p14="http://schemas.microsoft.com/office/powerpoint/2010/main" val="3399189074"/>
      </p:ext>
    </p:extLst>
  </p:cSld>
  <p:clrMapOvr>
    <a:masterClrMapping/>
  </p:clrMapOvr>
  <mc:AlternateContent xmlns:mc="http://schemas.openxmlformats.org/markup-compatibility/2006" xmlns:p14="http://schemas.microsoft.com/office/powerpoint/2010/main">
    <mc:Choice Requires="p14">
      <p:transition spd="med" p14:dur="700" advClick="0" advTm="33862">
        <p:fade/>
      </p:transition>
    </mc:Choice>
    <mc:Fallback xmlns="">
      <p:transition spd="med" advClick="0" advTm="3386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520" objId="8"/>
        <p14:stopEvt time="32934" objId="8"/>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F0B849D-F8EB-A8BF-A316-EC3B80B20F3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05137" y="633361"/>
            <a:ext cx="5709528" cy="5713805"/>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0" y="5102034"/>
            <a:ext cx="6010275"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AMERICA 250 MINUTE</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spTree>
    <p:custDataLst>
      <p:tags r:id="rId1"/>
    </p:custDataLst>
    <p:extLst>
      <p:ext uri="{BB962C8B-B14F-4D97-AF65-F5344CB8AC3E}">
        <p14:creationId xmlns:p14="http://schemas.microsoft.com/office/powerpoint/2010/main" val="2998823960"/>
      </p:ext>
    </p:extLst>
  </p:cSld>
  <p:clrMapOvr>
    <a:masterClrMapping/>
  </p:clrMapOvr>
  <mc:AlternateContent xmlns:mc="http://schemas.openxmlformats.org/markup-compatibility/2006" xmlns:p14="http://schemas.microsoft.com/office/powerpoint/2010/main">
    <mc:Choice Requires="p14">
      <p:transition spd="med" p14:dur="700" advClick="0" advTm="32096">
        <p:fade/>
      </p:transition>
    </mc:Choice>
    <mc:Fallback xmlns="">
      <p:transition spd="med" advClick="0" advTm="320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00" objId="8"/>
        <p14:stopEvt time="31413" objId="8"/>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person, indoor&#10;&#10;Description automatically generated">
            <a:extLst>
              <a:ext uri="{FF2B5EF4-FFF2-40B4-BE49-F238E27FC236}">
                <a16:creationId xmlns:a16="http://schemas.microsoft.com/office/drawing/2014/main" id="{AC667D6F-4431-5C0F-3DA2-42116ECE0E1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66874" y="857654"/>
            <a:ext cx="8448675" cy="4752380"/>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1" y="5102034"/>
            <a:ext cx="531495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TRAVELING TRUNK</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HISTORICAL PROGRAMS</a:t>
            </a:r>
          </a:p>
        </p:txBody>
      </p:sp>
    </p:spTree>
    <p:custDataLst>
      <p:tags r:id="rId1"/>
    </p:custDataLst>
    <p:extLst>
      <p:ext uri="{BB962C8B-B14F-4D97-AF65-F5344CB8AC3E}">
        <p14:creationId xmlns:p14="http://schemas.microsoft.com/office/powerpoint/2010/main" val="1767562467"/>
      </p:ext>
    </p:extLst>
  </p:cSld>
  <p:clrMapOvr>
    <a:masterClrMapping/>
  </p:clrMapOvr>
  <mc:AlternateContent xmlns:mc="http://schemas.openxmlformats.org/markup-compatibility/2006" xmlns:p14="http://schemas.microsoft.com/office/powerpoint/2010/main">
    <mc:Choice Requires="p14">
      <p:transition spd="med" p14:dur="700" advClick="0" advTm="31807">
        <p:fade/>
      </p:transition>
    </mc:Choice>
    <mc:Fallback xmlns="">
      <p:transition spd="med" advClick="0" advTm="318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01" objId="7"/>
        <p14:stopEvt time="31019" objId="7"/>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92DC22C-7CF7-A7D1-2EF7-3CBD40CED54E}"/>
              </a:ext>
            </a:extLst>
          </p:cNvPr>
          <p:cNvSpPr txBox="1"/>
          <p:nvPr/>
        </p:nvSpPr>
        <p:spPr>
          <a:xfrm>
            <a:off x="2095500" y="1162923"/>
            <a:ext cx="7296150" cy="4059125"/>
          </a:xfrm>
          <a:prstGeom prst="rect">
            <a:avLst/>
          </a:prstGeom>
          <a:solidFill>
            <a:schemeClr val="accent1">
              <a:lumMod val="75000"/>
            </a:schemeClr>
          </a:solidFill>
        </p:spPr>
        <p:txBody>
          <a:bodyPr wrap="square" lIns="365760" tIns="365760" rIns="365760" bIns="365760" rtlCol="0">
            <a:spAutoFit/>
          </a:bodyPr>
          <a:lstStyle/>
          <a:p>
            <a:pPr algn="ctr"/>
            <a:r>
              <a:rPr lang="en-US" sz="4800" dirty="0">
                <a:solidFill>
                  <a:schemeClr val="bg1"/>
                </a:solidFill>
              </a:rPr>
              <a:t>#3</a:t>
            </a:r>
          </a:p>
          <a:p>
            <a:pPr marL="350520" marR="0">
              <a:lnSpc>
                <a:spcPct val="107000"/>
              </a:lnSpc>
              <a:spcBef>
                <a:spcPts val="1045"/>
              </a:spcBef>
              <a:spcAft>
                <a:spcPts val="0"/>
              </a:spcAft>
            </a:pP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Make</a:t>
            </a:r>
            <a:r>
              <a:rPr lang="en-US" sz="1800" i="0" spc="-2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SAR</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a:t>
            </a:r>
            <a:r>
              <a:rPr lang="en-US" sz="1800" i="0" spc="-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major source</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for</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online</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information</a:t>
            </a:r>
            <a:r>
              <a:rPr lang="en-US" sz="1800" i="0" spc="-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on</a:t>
            </a:r>
            <a:r>
              <a:rPr lang="en-US" sz="1800" i="0" spc="-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the</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American</a:t>
            </a:r>
            <a:r>
              <a:rPr lang="en-US" sz="1800" i="0" spc="-5"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spc="-1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Revolution</a:t>
            </a:r>
            <a:r>
              <a:rPr lang="en-US" sz="1800" i="0" spc="-2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US" sz="1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Examples to date include:</a:t>
            </a:r>
            <a:endParaRPr lang="en-US" sz="1800" i="1" dirty="0">
              <a:solidFill>
                <a:schemeClr val="bg1"/>
              </a:solidFill>
              <a:effectLst/>
              <a:latin typeface="Calibri Light" panose="020F0302020204030204" pitchFamily="34" charset="0"/>
              <a:ea typeface="Times New Roman" panose="02020603050405020304" pitchFamily="18" charset="0"/>
              <a:cs typeface="Times New Roman" panose="02020603050405020304" pitchFamily="18" charset="0"/>
            </a:endParaRP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Genealogy Workshops with DAR</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Legends</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History Explorers</a:t>
            </a:r>
          </a:p>
          <a:p>
            <a:pPr marL="1257300" lvl="2" indent="-342900">
              <a:lnSpc>
                <a:spcPct val="107000"/>
              </a:lnSpc>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Liberty Tree Environmental</a:t>
            </a:r>
          </a:p>
          <a:p>
            <a:pPr marL="1257300" lvl="2" indent="-342900">
              <a:lnSpc>
                <a:spcPct val="107000"/>
              </a:lnSpc>
              <a:spcAft>
                <a:spcPts val="800"/>
              </a:spcAft>
              <a:buFont typeface="Symbol" panose="05050102010706020507" pitchFamily="18" charset="2"/>
              <a:buChar char=""/>
            </a:pPr>
            <a:r>
              <a:rPr lang="en-US"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SAR Outreach Education </a:t>
            </a:r>
          </a:p>
          <a:p>
            <a:pPr marL="1257300" lvl="2" indent="-342900">
              <a:lnSpc>
                <a:spcPct val="107000"/>
              </a:lnSpc>
              <a:spcAft>
                <a:spcPts val="800"/>
              </a:spcAft>
              <a:buFont typeface="Symbol" panose="05050102010706020507" pitchFamily="18" charset="2"/>
              <a:buChar char=""/>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860" y="134238"/>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2" name="Rectangle 1">
            <a:extLst>
              <a:ext uri="{FF2B5EF4-FFF2-40B4-BE49-F238E27FC236}">
                <a16:creationId xmlns:a16="http://schemas.microsoft.com/office/drawing/2014/main" id="{EAB321C6-5301-169D-46A5-F6E4169B6C91}"/>
              </a:ext>
            </a:extLst>
          </p:cNvPr>
          <p:cNvSpPr/>
          <p:nvPr/>
        </p:nvSpPr>
        <p:spPr>
          <a:xfrm>
            <a:off x="1" y="5102034"/>
            <a:ext cx="3371850"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SAR GOALS</a:t>
            </a:r>
          </a:p>
        </p:txBody>
      </p:sp>
      <p:sp>
        <p:nvSpPr>
          <p:cNvPr id="10" name="Rectangle 9">
            <a:extLst>
              <a:ext uri="{FF2B5EF4-FFF2-40B4-BE49-F238E27FC236}">
                <a16:creationId xmlns:a16="http://schemas.microsoft.com/office/drawing/2014/main" id="{0BD6246E-50A4-676E-0BE3-8409E4B0FB2D}"/>
              </a:ext>
            </a:extLst>
          </p:cNvPr>
          <p:cNvSpPr/>
          <p:nvPr/>
        </p:nvSpPr>
        <p:spPr>
          <a:xfrm>
            <a:off x="0" y="5737943"/>
            <a:ext cx="6219825"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EDUCATIONAL PROGRAMS</a:t>
            </a:r>
          </a:p>
        </p:txBody>
      </p:sp>
    </p:spTree>
    <p:custDataLst>
      <p:tags r:id="rId1"/>
    </p:custDataLst>
    <p:extLst>
      <p:ext uri="{BB962C8B-B14F-4D97-AF65-F5344CB8AC3E}">
        <p14:creationId xmlns:p14="http://schemas.microsoft.com/office/powerpoint/2010/main" val="2280920626"/>
      </p:ext>
    </p:extLst>
  </p:cSld>
  <p:clrMapOvr>
    <a:masterClrMapping/>
  </p:clrMapOvr>
  <mc:AlternateContent xmlns:mc="http://schemas.openxmlformats.org/markup-compatibility/2006" xmlns:p14="http://schemas.microsoft.com/office/powerpoint/2010/main">
    <mc:Choice Requires="p14">
      <p:transition spd="med" p14:dur="700" advClick="0" advTm="26178">
        <p:fade/>
      </p:transition>
    </mc:Choice>
    <mc:Fallback xmlns="">
      <p:transition spd="med" advClick="0" advTm="261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extLst>
    <p:ext uri="{E180D4A7-C9FB-4DFB-919C-405C955672EB}">
      <p14:showEvtLst xmlns:p14="http://schemas.microsoft.com/office/powerpoint/2010/main">
        <p14:playEvt time="1395" objId="7"/>
        <p14:stopEvt time="26041" objId="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agram&#10;&#10;Description automatically generated with medium confidence">
            <a:extLst>
              <a:ext uri="{FF2B5EF4-FFF2-40B4-BE49-F238E27FC236}">
                <a16:creationId xmlns:a16="http://schemas.microsoft.com/office/drawing/2014/main" id="{1CEE0233-8AA4-BBD8-B0C7-501DC78BE3F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11944" y="810525"/>
            <a:ext cx="9263411" cy="5435418"/>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0" y="5102034"/>
            <a:ext cx="6095999"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GENEALOGY WORKSHOPS</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EDUCATIONAL PROGRAMS</a:t>
            </a:r>
          </a:p>
        </p:txBody>
      </p:sp>
    </p:spTree>
    <p:custDataLst>
      <p:tags r:id="rId1"/>
    </p:custDataLst>
    <p:extLst>
      <p:ext uri="{BB962C8B-B14F-4D97-AF65-F5344CB8AC3E}">
        <p14:creationId xmlns:p14="http://schemas.microsoft.com/office/powerpoint/2010/main" val="1003046020"/>
      </p:ext>
    </p:extLst>
  </p:cSld>
  <p:clrMapOvr>
    <a:masterClrMapping/>
  </p:clrMapOvr>
  <mc:AlternateContent xmlns:mc="http://schemas.openxmlformats.org/markup-compatibility/2006" xmlns:p14="http://schemas.microsoft.com/office/powerpoint/2010/main">
    <mc:Choice Requires="p14">
      <p:transition spd="med" p14:dur="700" advClick="0" advTm="44817">
        <p:fade/>
      </p:transition>
    </mc:Choice>
    <mc:Fallback xmlns="">
      <p:transition spd="med" advClick="0" advTm="448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649" objId="7"/>
        <p14:stopEvt time="44365" objId="7"/>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ACCD8EA-DD53-ECFB-B94D-BA57B07D6CA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0" y="961616"/>
            <a:ext cx="12191999" cy="6832427"/>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1" y="5102034"/>
            <a:ext cx="5133974"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HISTORY EXPLORERS</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EDUCATIONAL PROGRAMS</a:t>
            </a:r>
          </a:p>
        </p:txBody>
      </p:sp>
    </p:spTree>
    <p:custDataLst>
      <p:tags r:id="rId1"/>
    </p:custDataLst>
    <p:extLst>
      <p:ext uri="{BB962C8B-B14F-4D97-AF65-F5344CB8AC3E}">
        <p14:creationId xmlns:p14="http://schemas.microsoft.com/office/powerpoint/2010/main" val="796499580"/>
      </p:ext>
    </p:extLst>
  </p:cSld>
  <p:clrMapOvr>
    <a:masterClrMapping/>
  </p:clrMapOvr>
  <mc:AlternateContent xmlns:mc="http://schemas.openxmlformats.org/markup-compatibility/2006" xmlns:p14="http://schemas.microsoft.com/office/powerpoint/2010/main">
    <mc:Choice Requires="p14">
      <p:transition spd="med" p14:dur="700" advClick="0" advTm="52218">
        <p:fade/>
      </p:transition>
    </mc:Choice>
    <mc:Fallback xmlns="">
      <p:transition spd="med" advClick="0" advTm="522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648" objId="7"/>
        <p14:stopEvt time="51765" objId="7"/>
      </p14:showEvtLst>
    </p:ext>
  </p:extLs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few people working in a garden&#10;&#10;Description automatically generated with low confidence">
            <a:extLst>
              <a:ext uri="{FF2B5EF4-FFF2-40B4-BE49-F238E27FC236}">
                <a16:creationId xmlns:a16="http://schemas.microsoft.com/office/drawing/2014/main" id="{FD8B4A1F-F5F0-C727-C9E5-8122236BD56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24025" y="978031"/>
            <a:ext cx="8184020" cy="5089394"/>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2" y="5102034"/>
            <a:ext cx="3781424"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LIBERTY TREE</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EDUCATIONAL PROGRAMS</a:t>
            </a:r>
          </a:p>
        </p:txBody>
      </p:sp>
    </p:spTree>
    <p:custDataLst>
      <p:tags r:id="rId1"/>
    </p:custDataLst>
    <p:extLst>
      <p:ext uri="{BB962C8B-B14F-4D97-AF65-F5344CB8AC3E}">
        <p14:creationId xmlns:p14="http://schemas.microsoft.com/office/powerpoint/2010/main" val="1150667169"/>
      </p:ext>
    </p:extLst>
  </p:cSld>
  <p:clrMapOvr>
    <a:masterClrMapping/>
  </p:clrMapOvr>
  <mc:AlternateContent xmlns:mc="http://schemas.openxmlformats.org/markup-compatibility/2006" xmlns:p14="http://schemas.microsoft.com/office/powerpoint/2010/main">
    <mc:Choice Requires="p14">
      <p:transition spd="med" p14:dur="700" advClick="0" advTm="64223">
        <p:fade/>
      </p:transition>
    </mc:Choice>
    <mc:Fallback xmlns="">
      <p:transition spd="med" advClick="0" advTm="6422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66" objId="7"/>
        <p14:stopEvt time="63823" objId="7"/>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7426D13-4C8F-BB15-5545-F021B3603EF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843212" y="909637"/>
            <a:ext cx="5948363" cy="5948363"/>
          </a:xfrm>
          <a:prstGeom prst="rect">
            <a:avLst/>
          </a:prstGeom>
        </p:spPr>
      </p:pic>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2860" y="125361"/>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sp>
        <p:nvSpPr>
          <p:cNvPr id="10" name="Rectangle 9">
            <a:extLst>
              <a:ext uri="{FF2B5EF4-FFF2-40B4-BE49-F238E27FC236}">
                <a16:creationId xmlns:a16="http://schemas.microsoft.com/office/drawing/2014/main" id="{57AA9B40-9286-9895-2E3F-C7743AEB2E11}"/>
              </a:ext>
            </a:extLst>
          </p:cNvPr>
          <p:cNvSpPr/>
          <p:nvPr/>
        </p:nvSpPr>
        <p:spPr>
          <a:xfrm>
            <a:off x="1" y="5102034"/>
            <a:ext cx="5695949" cy="508000"/>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OUTREACH EDUCATION</a:t>
            </a:r>
          </a:p>
        </p:txBody>
      </p:sp>
      <p:sp>
        <p:nvSpPr>
          <p:cNvPr id="11" name="Rectangle 10">
            <a:extLst>
              <a:ext uri="{FF2B5EF4-FFF2-40B4-BE49-F238E27FC236}">
                <a16:creationId xmlns:a16="http://schemas.microsoft.com/office/drawing/2014/main" id="{7DCB32F1-90C4-139F-641D-904372A89CED}"/>
              </a:ext>
            </a:extLst>
          </p:cNvPr>
          <p:cNvSpPr/>
          <p:nvPr/>
        </p:nvSpPr>
        <p:spPr>
          <a:xfrm>
            <a:off x="0" y="5737943"/>
            <a:ext cx="6343650" cy="508000"/>
          </a:xfrm>
          <a:prstGeom prst="rect">
            <a:avLst/>
          </a:pr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dirty="0"/>
              <a:t>EDUCATIONAL PROGRAMS</a:t>
            </a:r>
          </a:p>
        </p:txBody>
      </p:sp>
    </p:spTree>
    <p:custDataLst>
      <p:tags r:id="rId1"/>
    </p:custDataLst>
    <p:extLst>
      <p:ext uri="{BB962C8B-B14F-4D97-AF65-F5344CB8AC3E}">
        <p14:creationId xmlns:p14="http://schemas.microsoft.com/office/powerpoint/2010/main" val="3243612745"/>
      </p:ext>
    </p:extLst>
  </p:cSld>
  <p:clrMapOvr>
    <a:masterClrMapping/>
  </p:clrMapOvr>
  <mc:AlternateContent xmlns:mc="http://schemas.openxmlformats.org/markup-compatibility/2006" xmlns:p14="http://schemas.microsoft.com/office/powerpoint/2010/main">
    <mc:Choice Requires="p14">
      <p:transition spd="med" p14:dur="700" advClick="0" advTm="60399">
        <p:fade/>
      </p:transition>
    </mc:Choice>
    <mc:Fallback xmlns="">
      <p:transition spd="med" advClick="0" advTm="6039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extLst>
    <p:ext uri="{E180D4A7-C9FB-4DFB-919C-405C955672EB}">
      <p14:showEvtLst xmlns:p14="http://schemas.microsoft.com/office/powerpoint/2010/main">
        <p14:playEvt time="1487" objId="7"/>
        <p14:stopEvt time="59804" objId="7"/>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92DC22C-7CF7-A7D1-2EF7-3CBD40CED54E}"/>
              </a:ext>
            </a:extLst>
          </p:cNvPr>
          <p:cNvSpPr txBox="1"/>
          <p:nvPr/>
        </p:nvSpPr>
        <p:spPr>
          <a:xfrm>
            <a:off x="1906022" y="1230763"/>
            <a:ext cx="7296150" cy="2077685"/>
          </a:xfrm>
          <a:prstGeom prst="rect">
            <a:avLst/>
          </a:prstGeom>
          <a:solidFill>
            <a:schemeClr val="accent1"/>
          </a:solidFill>
        </p:spPr>
        <p:txBody>
          <a:bodyPr wrap="square" rtlCol="0">
            <a:spAutoFit/>
          </a:bodyPr>
          <a:lstStyle/>
          <a:p>
            <a:pPr marL="350520" marR="0" algn="ctr">
              <a:lnSpc>
                <a:spcPct val="107000"/>
              </a:lnSpc>
              <a:spcBef>
                <a:spcPts val="1045"/>
              </a:spcBef>
              <a:spcAft>
                <a:spcPts val="0"/>
              </a:spcAft>
            </a:pPr>
            <a:r>
              <a:rPr lang="en-US" sz="4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How You </a:t>
            </a:r>
          </a:p>
          <a:p>
            <a:pPr marL="350520" marR="0" algn="ctr">
              <a:lnSpc>
                <a:spcPct val="107000"/>
              </a:lnSpc>
              <a:spcBef>
                <a:spcPts val="1045"/>
              </a:spcBef>
              <a:spcAft>
                <a:spcPts val="0"/>
              </a:spcAft>
            </a:pPr>
            <a:r>
              <a:rPr lang="en-US" sz="4800" i="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Can Get Involved.</a:t>
            </a:r>
            <a:endParaRPr lang="en-US" sz="480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257300" lvl="2" indent="-342900">
              <a:lnSpc>
                <a:spcPct val="107000"/>
              </a:lnSpc>
              <a:spcAft>
                <a:spcPts val="800"/>
              </a:spcAft>
              <a:buFont typeface="Symbol" panose="05050102010706020507" pitchFamily="18" charset="2"/>
              <a:buChar char=""/>
            </a:pP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Picture 3" descr="Logo&#10;&#10;Description automatically generated">
            <a:extLst>
              <a:ext uri="{FF2B5EF4-FFF2-40B4-BE49-F238E27FC236}">
                <a16:creationId xmlns:a16="http://schemas.microsoft.com/office/drawing/2014/main" id="{EC243855-7CB6-4644-04E4-A4442886B1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2860" y="143116"/>
            <a:ext cx="487899" cy="490245"/>
          </a:xfrm>
          <a:prstGeom prst="rect">
            <a:avLst/>
          </a:prstGeom>
        </p:spPr>
      </p:pic>
      <p:pic>
        <p:nvPicPr>
          <p:cNvPr id="5" name="Picture 4" descr="Logo, company name&#10;&#10;Description automatically generated">
            <a:extLst>
              <a:ext uri="{FF2B5EF4-FFF2-40B4-BE49-F238E27FC236}">
                <a16:creationId xmlns:a16="http://schemas.microsoft.com/office/drawing/2014/main" id="{1E289969-EC48-EDFB-B023-E1A8F67454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8041" y="125361"/>
            <a:ext cx="614819" cy="508000"/>
          </a:xfrm>
          <a:prstGeom prst="rect">
            <a:avLst/>
          </a:prstGeom>
        </p:spPr>
      </p:pic>
      <p:pic>
        <p:nvPicPr>
          <p:cNvPr id="11" name="Picture 10" descr="A flag flying in the sky&#10;&#10;Description automatically generated with low confidence">
            <a:extLst>
              <a:ext uri="{FF2B5EF4-FFF2-40B4-BE49-F238E27FC236}">
                <a16:creationId xmlns:a16="http://schemas.microsoft.com/office/drawing/2014/main" id="{42D983CB-F439-8053-E964-836E013D84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21587" y="3308448"/>
            <a:ext cx="4865019" cy="2889821"/>
          </a:xfrm>
          <a:prstGeom prst="rect">
            <a:avLst/>
          </a:prstGeom>
          <a:ln w="38100">
            <a:solidFill>
              <a:schemeClr val="bg1"/>
            </a:solidFill>
          </a:ln>
        </p:spPr>
      </p:pic>
      <p:pic>
        <p:nvPicPr>
          <p:cNvPr id="13" name="Picture 12" descr="A group of people in uniform holding flags&#10;&#10;Description automatically generated with low confidence">
            <a:extLst>
              <a:ext uri="{FF2B5EF4-FFF2-40B4-BE49-F238E27FC236}">
                <a16:creationId xmlns:a16="http://schemas.microsoft.com/office/drawing/2014/main" id="{38C2EF66-E30F-CA43-3F29-CC67DB0875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440" y="1594203"/>
            <a:ext cx="3453050" cy="4604066"/>
          </a:xfrm>
          <a:prstGeom prst="rect">
            <a:avLst/>
          </a:prstGeom>
          <a:ln w="38100">
            <a:solidFill>
              <a:schemeClr val="bg1"/>
            </a:solidFill>
          </a:ln>
        </p:spPr>
      </p:pic>
      <p:pic>
        <p:nvPicPr>
          <p:cNvPr id="8" name="Picture 7" descr="A picture containing person, outdoor, holding, hat&#10;&#10;Description automatically generated">
            <a:extLst>
              <a:ext uri="{FF2B5EF4-FFF2-40B4-BE49-F238E27FC236}">
                <a16:creationId xmlns:a16="http://schemas.microsoft.com/office/drawing/2014/main" id="{4E1D4D3C-C1CC-ECF9-AB40-9034D23E53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969021" y="2814638"/>
            <a:ext cx="4633912" cy="3383631"/>
          </a:xfrm>
          <a:prstGeom prst="rect">
            <a:avLst/>
          </a:prstGeom>
          <a:ln w="38100">
            <a:solidFill>
              <a:schemeClr val="bg1"/>
            </a:solidFill>
          </a:ln>
        </p:spPr>
      </p:pic>
    </p:spTree>
    <p:custDataLst>
      <p:tags r:id="rId1"/>
    </p:custDataLst>
    <p:extLst>
      <p:ext uri="{BB962C8B-B14F-4D97-AF65-F5344CB8AC3E}">
        <p14:creationId xmlns:p14="http://schemas.microsoft.com/office/powerpoint/2010/main" val="1831097845"/>
      </p:ext>
    </p:extLst>
  </p:cSld>
  <p:clrMapOvr>
    <a:masterClrMapping/>
  </p:clrMapOvr>
  <mc:AlternateContent xmlns:mc="http://schemas.openxmlformats.org/markup-compatibility/2006" xmlns:p14="http://schemas.microsoft.com/office/powerpoint/2010/main">
    <mc:Choice Requires="p14">
      <p:transition spd="med" p14:dur="700" advClick="0" advTm="45496">
        <p:fade/>
      </p:transition>
    </mc:Choice>
    <mc:Fallback xmlns="">
      <p:transition spd="med" advClick="0" advTm="454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350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2000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2500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extLst>
    <p:ext uri="{E180D4A7-C9FB-4DFB-919C-405C955672EB}">
      <p14:showEvtLst xmlns:p14="http://schemas.microsoft.com/office/powerpoint/2010/main">
        <p14:playEvt time="781" objId="6"/>
        <p14:stopEvt time="45496" objId="6"/>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35CA0-B13A-B9BE-E9E7-3F1296A39C00}"/>
              </a:ext>
            </a:extLst>
          </p:cNvPr>
          <p:cNvSpPr>
            <a:spLocks noGrp="1"/>
          </p:cNvSpPr>
          <p:nvPr>
            <p:ph type="title"/>
          </p:nvPr>
        </p:nvSpPr>
        <p:spPr>
          <a:xfrm>
            <a:off x="838200" y="171910"/>
            <a:ext cx="10515600" cy="1325563"/>
          </a:xfrm>
        </p:spPr>
        <p:txBody>
          <a:bodyPr/>
          <a:lstStyle/>
          <a:p>
            <a:pPr algn="ctr"/>
            <a:r>
              <a:rPr lang="en-US" b="1" dirty="0"/>
              <a:t>America 250 SAR Programs Committee</a:t>
            </a:r>
          </a:p>
        </p:txBody>
      </p:sp>
      <p:pic>
        <p:nvPicPr>
          <p:cNvPr id="5" name="Picture 4" descr="Diagram&#10;&#10;Description automatically generated with medium confidence">
            <a:extLst>
              <a:ext uri="{FF2B5EF4-FFF2-40B4-BE49-F238E27FC236}">
                <a16:creationId xmlns:a16="http://schemas.microsoft.com/office/drawing/2014/main" id="{90F59DC3-A76F-B052-F61E-1261F54141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1800" y="1547813"/>
            <a:ext cx="3676650" cy="3676650"/>
          </a:xfrm>
          <a:prstGeom prst="rect">
            <a:avLst/>
          </a:prstGeom>
        </p:spPr>
      </p:pic>
      <p:pic>
        <p:nvPicPr>
          <p:cNvPr id="7" name="Picture 6" descr="Logo, company name&#10;&#10;Description automatically generated">
            <a:extLst>
              <a:ext uri="{FF2B5EF4-FFF2-40B4-BE49-F238E27FC236}">
                <a16:creationId xmlns:a16="http://schemas.microsoft.com/office/drawing/2014/main" id="{A2C2BB7B-CDD5-3633-C876-131B0D3AE92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0928" y="1466235"/>
            <a:ext cx="4405122" cy="3639779"/>
          </a:xfrm>
          <a:prstGeom prst="rect">
            <a:avLst/>
          </a:prstGeom>
        </p:spPr>
      </p:pic>
      <p:sp>
        <p:nvSpPr>
          <p:cNvPr id="6" name="Title 1">
            <a:extLst>
              <a:ext uri="{FF2B5EF4-FFF2-40B4-BE49-F238E27FC236}">
                <a16:creationId xmlns:a16="http://schemas.microsoft.com/office/drawing/2014/main" id="{543FD0C5-DD4D-7E95-CC40-6014A8D55B91}"/>
              </a:ext>
            </a:extLst>
          </p:cNvPr>
          <p:cNvSpPr txBox="1">
            <a:spLocks/>
          </p:cNvSpPr>
          <p:nvPr/>
        </p:nvSpPr>
        <p:spPr>
          <a:xfrm>
            <a:off x="838200" y="516731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t>America250sar.org</a:t>
            </a:r>
          </a:p>
        </p:txBody>
      </p:sp>
    </p:spTree>
    <p:extLst>
      <p:ext uri="{BB962C8B-B14F-4D97-AF65-F5344CB8AC3E}">
        <p14:creationId xmlns:p14="http://schemas.microsoft.com/office/powerpoint/2010/main" val="27406716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203">
        <p159:morph option="byObject"/>
      </p:transition>
    </mc:Choice>
    <mc:Fallback xmlns="">
      <p:transition spd="slow" advTm="420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
                                        <p:tgtEl>
                                          <p:spTgt spid="7"/>
                                        </p:tgtEl>
                                      </p:cBhvr>
                                    </p:animEffect>
                                  </p:childTnLst>
                                </p:cTn>
                              </p:par>
                            </p:childTnLst>
                          </p:cTn>
                        </p:par>
                        <p:par>
                          <p:cTn id="8" fill="hold">
                            <p:stCondLst>
                              <p:cond delay="1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
                                        <p:tgtEl>
                                          <p:spTgt spid="5"/>
                                        </p:tgtEl>
                                      </p:cBhvr>
                                    </p:animEffect>
                                  </p:childTnLst>
                                </p:cTn>
                              </p:par>
                            </p:childTnLst>
                          </p:cTn>
                        </p:par>
                        <p:par>
                          <p:cTn id="12" fill="hold">
                            <p:stCondLst>
                              <p:cond delay="200"/>
                            </p:stCondLst>
                            <p:childTnLst>
                              <p:par>
                                <p:cTn id="13" presetID="1" presetClass="entr" presetSubtype="0" fill="hold" grpId="0" nodeType="afterEffect">
                                  <p:stCondLst>
                                    <p:cond delay="0"/>
                                  </p:stCondLst>
                                  <p:childTnLst>
                                    <p:set>
                                      <p:cBhvr>
                                        <p:cTn id="14" dur="1" fill="hold">
                                          <p:stCondLst>
                                            <p:cond delay="799"/>
                                          </p:stCondLst>
                                        </p:cTn>
                                        <p:tgtEl>
                                          <p:spTgt spid="2"/>
                                        </p:tgtEl>
                                        <p:attrNameLst>
                                          <p:attrName>style.visibility</p:attrName>
                                        </p:attrNameLst>
                                      </p:cBhvr>
                                      <p:to>
                                        <p:strVal val="visible"/>
                                      </p:to>
                                    </p:se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799"/>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3049109"/>
      </p:ext>
    </p:extLst>
  </p:cSld>
  <p:clrMapOvr>
    <a:masterClrMapping/>
  </p:clrMapOvr>
  <mc:AlternateContent xmlns:mc="http://schemas.openxmlformats.org/markup-compatibility/2006" xmlns:p14="http://schemas.microsoft.com/office/powerpoint/2010/main">
    <mc:Choice Requires="p14">
      <p:transition spd="slow" p14:dur="2000" advTm="1933"/>
    </mc:Choice>
    <mc:Fallback xmlns="">
      <p:transition spd="slow" advTm="1933"/>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1.7"/>
</p:tagLst>
</file>

<file path=ppt/tags/tag2.xml><?xml version="1.0" encoding="utf-8"?>
<p:tagLst xmlns:a="http://schemas.openxmlformats.org/drawingml/2006/main" xmlns:r="http://schemas.openxmlformats.org/officeDocument/2006/relationships" xmlns:p="http://schemas.openxmlformats.org/presentationml/2006/main">
  <p:tag name="TIMING" val="|0.3"/>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3"/>
</p:tagLst>
</file>

<file path=ppt/tags/tag6.xml><?xml version="1.0" encoding="utf-8"?>
<p:tagLst xmlns:a="http://schemas.openxmlformats.org/drawingml/2006/main" xmlns:r="http://schemas.openxmlformats.org/officeDocument/2006/relationships" xmlns:p="http://schemas.openxmlformats.org/presentationml/2006/main">
  <p:tag name="TIMING" val="|1"/>
</p:tagLst>
</file>

<file path=ppt/tags/tag7.xml><?xml version="1.0" encoding="utf-8"?>
<p:tagLst xmlns:a="http://schemas.openxmlformats.org/drawingml/2006/main" xmlns:r="http://schemas.openxmlformats.org/officeDocument/2006/relationships" xmlns:p="http://schemas.openxmlformats.org/presentationml/2006/main">
  <p:tag name="TIMING" val="|1.3"/>
</p:tagLst>
</file>

<file path=ppt/tags/tag8.xml><?xml version="1.0" encoding="utf-8"?>
<p:tagLst xmlns:a="http://schemas.openxmlformats.org/drawingml/2006/main" xmlns:r="http://schemas.openxmlformats.org/officeDocument/2006/relationships" xmlns:p="http://schemas.openxmlformats.org/presentationml/2006/main">
  <p:tag name="TIMING" val="|1.4"/>
</p:tagLst>
</file>

<file path=ppt/tags/tag9.xml><?xml version="1.0" encoding="utf-8"?>
<p:tagLst xmlns:a="http://schemas.openxmlformats.org/drawingml/2006/main" xmlns:r="http://schemas.openxmlformats.org/officeDocument/2006/relationships" xmlns:p="http://schemas.openxmlformats.org/presentationml/2006/main">
  <p:tag name="TIMING" val="|0.9"/>
</p:tagLst>
</file>

<file path=ppt/tags/tag10.xml><?xml version="1.0" encoding="utf-8"?>
<p:tagLst xmlns:a="http://schemas.openxmlformats.org/drawingml/2006/main" xmlns:r="http://schemas.openxmlformats.org/officeDocument/2006/relationships" xmlns:p="http://schemas.openxmlformats.org/presentationml/2006/main">
  <p:tag name="TIMING" val="|1.3"/>
</p:tagLst>
</file>

<file path=ppt/tags/tag11.xml><?xml version="1.0" encoding="utf-8"?>
<p:tagLst xmlns:a="http://schemas.openxmlformats.org/drawingml/2006/main" xmlns:r="http://schemas.openxmlformats.org/officeDocument/2006/relationships" xmlns:p="http://schemas.openxmlformats.org/presentationml/2006/main">
  <p:tag name="TIMING" val="|1.4"/>
</p:tagLst>
</file>

<file path=ppt/tags/tag12.xml><?xml version="1.0" encoding="utf-8"?>
<p:tagLst xmlns:a="http://schemas.openxmlformats.org/drawingml/2006/main" xmlns:r="http://schemas.openxmlformats.org/officeDocument/2006/relationships" xmlns:p="http://schemas.openxmlformats.org/presentationml/2006/main">
  <p:tag name="TIMING" val="|1.5"/>
</p:tagLst>
</file>

<file path=ppt/tags/tag13.xml><?xml version="1.0" encoding="utf-8"?>
<p:tagLst xmlns:a="http://schemas.openxmlformats.org/drawingml/2006/main" xmlns:r="http://schemas.openxmlformats.org/officeDocument/2006/relationships" xmlns:p="http://schemas.openxmlformats.org/presentationml/2006/main">
  <p:tag name="TIMING" val="|1.4"/>
</p:tagLst>
</file>

<file path=ppt/tags/tag14.xml><?xml version="1.0" encoding="utf-8"?>
<p:tagLst xmlns:a="http://schemas.openxmlformats.org/drawingml/2006/main" xmlns:r="http://schemas.openxmlformats.org/officeDocument/2006/relationships" xmlns:p="http://schemas.openxmlformats.org/presentationml/2006/main">
  <p:tag name="TIMING" val="|1.4"/>
</p:tagLst>
</file>

<file path=ppt/tags/tag15.xml><?xml version="1.0" encoding="utf-8"?>
<p:tagLst xmlns:a="http://schemas.openxmlformats.org/drawingml/2006/main" xmlns:r="http://schemas.openxmlformats.org/officeDocument/2006/relationships" xmlns:p="http://schemas.openxmlformats.org/presentationml/2006/main">
  <p:tag name="TIMING" val="|1.3"/>
</p:tagLst>
</file>

<file path=ppt/tags/tag16.xml><?xml version="1.0" encoding="utf-8"?>
<p:tagLst xmlns:a="http://schemas.openxmlformats.org/drawingml/2006/main" xmlns:r="http://schemas.openxmlformats.org/officeDocument/2006/relationships" xmlns:p="http://schemas.openxmlformats.org/presentationml/2006/main">
  <p:tag name="TIMING" val="|1.6"/>
</p:tagLst>
</file>

<file path=ppt/tags/tag17.xml><?xml version="1.0" encoding="utf-8"?>
<p:tagLst xmlns:a="http://schemas.openxmlformats.org/drawingml/2006/main" xmlns:r="http://schemas.openxmlformats.org/officeDocument/2006/relationships" xmlns:p="http://schemas.openxmlformats.org/presentationml/2006/main">
  <p:tag name="TIMING" val="|1.6"/>
</p:tagLst>
</file>

<file path=ppt/tags/tag18.xml><?xml version="1.0" encoding="utf-8"?>
<p:tagLst xmlns:a="http://schemas.openxmlformats.org/drawingml/2006/main" xmlns:r="http://schemas.openxmlformats.org/officeDocument/2006/relationships" xmlns:p="http://schemas.openxmlformats.org/presentationml/2006/main">
  <p:tag name="TIMING" val="|1.4"/>
</p:tagLst>
</file>

<file path=ppt/tags/tag19.xml><?xml version="1.0" encoding="utf-8"?>
<p:tagLst xmlns:a="http://schemas.openxmlformats.org/drawingml/2006/main" xmlns:r="http://schemas.openxmlformats.org/officeDocument/2006/relationships" xmlns:p="http://schemas.openxmlformats.org/presentationml/2006/main">
  <p:tag name="TIMING" val="|1.4"/>
</p:tagLst>
</file>

<file path=ppt/tags/tag20.xml><?xml version="1.0" encoding="utf-8"?>
<p:tagLst xmlns:a="http://schemas.openxmlformats.org/drawingml/2006/main" xmlns:r="http://schemas.openxmlformats.org/officeDocument/2006/relationships" xmlns:p="http://schemas.openxmlformats.org/presentationml/2006/main">
  <p:tag name="TIMING" val="|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TotalTime>
  <Words>2277</Words>
  <Application>Microsoft Office PowerPoint</Application>
  <PresentationFormat>Widescreen</PresentationFormat>
  <Paragraphs>161</Paragraphs>
  <Slides>24</Slides>
  <Notes>24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Calibri Light</vt:lpstr>
      <vt:lpstr>Symbol</vt:lpstr>
      <vt:lpstr>Times New Roman</vt:lpstr>
      <vt:lpstr>Office Theme</vt:lpstr>
      <vt:lpstr>PowerPoint Presentation</vt:lpstr>
      <vt:lpstr>America 250 SAR Programs Committee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America 250 SAR Programs Committee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tieman</dc:creator>
  <cp:lastModifiedBy>michael tieman</cp:lastModifiedBy>
  <cp:revision>35</cp:revision>
  <cp:lastPrinted>2022-08-09T22:01:26Z</cp:lastPrinted>
  <dcterms:created xsi:type="dcterms:W3CDTF">2022-07-25T17:50:13Z</dcterms:created>
  <dcterms:modified xsi:type="dcterms:W3CDTF">2022-08-09T22:32:16Z</dcterms:modified>
</cp:coreProperties>
</file>